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7" r:id="rId2"/>
    <p:sldId id="280" r:id="rId3"/>
    <p:sldId id="259" r:id="rId4"/>
    <p:sldId id="268" r:id="rId5"/>
    <p:sldId id="260" r:id="rId6"/>
    <p:sldId id="270" r:id="rId7"/>
    <p:sldId id="275" r:id="rId8"/>
    <p:sldId id="272" r:id="rId9"/>
    <p:sldId id="261" r:id="rId10"/>
    <p:sldId id="277" r:id="rId11"/>
    <p:sldId id="279" r:id="rId12"/>
    <p:sldId id="276" r:id="rId13"/>
    <p:sldId id="263" r:id="rId14"/>
    <p:sldId id="262" r:id="rId15"/>
    <p:sldId id="264" r:id="rId16"/>
    <p:sldId id="267" r:id="rId17"/>
    <p:sldId id="265" r:id="rId18"/>
    <p:sldId id="266" r:id="rId19"/>
    <p:sldId id="278" r:id="rId20"/>
    <p:sldId id="271" r:id="rId21"/>
    <p:sldId id="274" r:id="rId22"/>
    <p:sldId id="281" r:id="rId23"/>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29200"/>
    <a:srgbClr val="C83874"/>
    <a:srgbClr val="E26329"/>
    <a:srgbClr val="D94D20"/>
    <a:srgbClr val="31AA62"/>
    <a:srgbClr val="372C80"/>
    <a:srgbClr val="007BA5"/>
    <a:srgbClr val="007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4" autoAdjust="0"/>
    <p:restoredTop sz="74830" autoAdjust="0"/>
  </p:normalViewPr>
  <p:slideViewPr>
    <p:cSldViewPr snapToGrid="0" snapToObjects="1">
      <p:cViewPr varScale="1">
        <p:scale>
          <a:sx n="61" d="100"/>
          <a:sy n="61" d="100"/>
        </p:scale>
        <p:origin x="2021" y="58"/>
      </p:cViewPr>
      <p:guideLst>
        <p:guide orient="horz" pos="2160"/>
        <p:guide pos="2880"/>
      </p:guideLst>
    </p:cSldViewPr>
  </p:slideViewPr>
  <p:notesTextViewPr>
    <p:cViewPr>
      <p:scale>
        <a:sx n="1" d="1"/>
        <a:sy n="1" d="1"/>
      </p:scale>
      <p:origin x="0" y="-398"/>
    </p:cViewPr>
  </p:notesTextViewPr>
  <p:sorterViewPr>
    <p:cViewPr>
      <p:scale>
        <a:sx n="100" d="100"/>
        <a:sy n="100" d="100"/>
      </p:scale>
      <p:origin x="0" y="0"/>
    </p:cViewPr>
  </p:sorterViewPr>
  <p:notesViewPr>
    <p:cSldViewPr snapToGrid="0" snapToObjects="1">
      <p:cViewPr varScale="1">
        <p:scale>
          <a:sx n="62" d="100"/>
          <a:sy n="62"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E0F9CBA-B693-852D-BFDF-4AD364B6961D}"/>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175AB087-6977-ACE4-ED89-112BD4D7AA5E}"/>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EA3759EA-3FFF-4440-8C1F-19CA49A1E7AD}" type="datetimeFigureOut">
              <a:rPr lang="fr-FR" smtClean="0"/>
              <a:t>13/10/2023</a:t>
            </a:fld>
            <a:endParaRPr lang="fr-FR"/>
          </a:p>
        </p:txBody>
      </p:sp>
      <p:sp>
        <p:nvSpPr>
          <p:cNvPr id="4" name="Espace réservé du pied de page 3">
            <a:extLst>
              <a:ext uri="{FF2B5EF4-FFF2-40B4-BE49-F238E27FC236}">
                <a16:creationId xmlns:a16="http://schemas.microsoft.com/office/drawing/2014/main" id="{8275A627-5DFE-A371-DC6A-8B3DF358E54E}"/>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0B61C24E-33C0-516D-A2D2-6C55D3553256}"/>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61EAD5D-9B07-423F-BFF3-3A0AEBC598EF}" type="slidenum">
              <a:rPr lang="fr-FR" smtClean="0"/>
              <a:t>‹N°›</a:t>
            </a:fld>
            <a:endParaRPr lang="fr-FR"/>
          </a:p>
        </p:txBody>
      </p:sp>
    </p:spTree>
    <p:extLst>
      <p:ext uri="{BB962C8B-B14F-4D97-AF65-F5344CB8AC3E}">
        <p14:creationId xmlns:p14="http://schemas.microsoft.com/office/powerpoint/2010/main" val="22991015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r>
              <a:rPr lang="fr-FR" dirty="0"/>
              <a:t>La retraite progressive en 1 heure</a:t>
            </a: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r>
              <a:rPr lang="fr-FR" dirty="0"/>
              <a:t>LuL – octobre 2023</a:t>
            </a:r>
          </a:p>
        </p:txBody>
      </p:sp>
      <p:sp>
        <p:nvSpPr>
          <p:cNvPr id="4" name="Espace réservé de l'image des diapositives 3"/>
          <p:cNvSpPr>
            <a:spLocks noGrp="1" noRot="1" noChangeAspect="1"/>
          </p:cNvSpPr>
          <p:nvPr>
            <p:ph type="sldImg" idx="2"/>
          </p:nvPr>
        </p:nvSpPr>
        <p:spPr>
          <a:xfrm>
            <a:off x="1792288" y="636588"/>
            <a:ext cx="3519487" cy="2641600"/>
          </a:xfrm>
          <a:prstGeom prst="rect">
            <a:avLst/>
          </a:prstGeom>
          <a:noFill/>
          <a:ln w="12700">
            <a:solidFill>
              <a:prstClr val="black"/>
            </a:solidFill>
          </a:ln>
        </p:spPr>
        <p:txBody>
          <a:bodyPr vert="horz" lIns="99075" tIns="49538" rIns="99075" bIns="49538" rtlCol="0" anchor="ctr"/>
          <a:lstStyle/>
          <a:p>
            <a:endParaRPr lang="fr-FR" dirty="0"/>
          </a:p>
        </p:txBody>
      </p:sp>
      <p:sp>
        <p:nvSpPr>
          <p:cNvPr id="5" name="Espace réservé des notes 4"/>
          <p:cNvSpPr>
            <a:spLocks noGrp="1"/>
          </p:cNvSpPr>
          <p:nvPr>
            <p:ph type="body" sz="quarter" idx="3"/>
          </p:nvPr>
        </p:nvSpPr>
        <p:spPr>
          <a:xfrm>
            <a:off x="710406" y="3400541"/>
            <a:ext cx="5907252" cy="6197866"/>
          </a:xfrm>
          <a:prstGeom prst="rect">
            <a:avLst/>
          </a:prstGeom>
        </p:spPr>
        <p:txBody>
          <a:bodyPr vert="horz" lIns="99075" tIns="49538" rIns="99075" bIns="49538"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D49B018-C95F-A349-A7FD-BF7B13C04547}" type="slidenum">
              <a:rPr lang="fr-FR" smtClean="0"/>
              <a:t>‹N°›</a:t>
            </a:fld>
            <a:endParaRPr lang="fr-FR" dirty="0"/>
          </a:p>
        </p:txBody>
      </p:sp>
    </p:spTree>
    <p:extLst>
      <p:ext uri="{BB962C8B-B14F-4D97-AF65-F5344CB8AC3E}">
        <p14:creationId xmlns:p14="http://schemas.microsoft.com/office/powerpoint/2010/main" val="119147312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500" b="1" u="sng" dirty="0"/>
              <a:t>Note à l’animateur.</a:t>
            </a:r>
          </a:p>
          <a:p>
            <a:r>
              <a:rPr lang="fr-FR" dirty="0"/>
              <a:t>Ce diaporama a vocation à être utilisé dans des réunions au format court, en 1 heure maxi.</a:t>
            </a:r>
          </a:p>
          <a:p>
            <a:endParaRPr lang="fr-FR" dirty="0"/>
          </a:p>
          <a:p>
            <a:r>
              <a:rPr lang="fr-FR" dirty="0"/>
              <a:t>Déroulé recommandé : </a:t>
            </a:r>
          </a:p>
          <a:p>
            <a:r>
              <a:rPr lang="fr-FR" dirty="0"/>
              <a:t>- intro par l’animateur, présentation du cadre et des objectifs : environ 5 minutes.</a:t>
            </a:r>
          </a:p>
          <a:p>
            <a:r>
              <a:rPr lang="fr-FR" dirty="0"/>
              <a:t>- exposé avec utilisation du diaporama : environ 25 minutes</a:t>
            </a:r>
          </a:p>
          <a:p>
            <a:r>
              <a:rPr lang="fr-FR" dirty="0"/>
              <a:t>- temps d’échange avec les participants : environ 30 minutes</a:t>
            </a:r>
          </a:p>
          <a:p>
            <a:endParaRPr lang="fr-FR" dirty="0"/>
          </a:p>
          <a:p>
            <a:r>
              <a:rPr lang="fr-FR" dirty="0"/>
              <a:t>Chaque diapositive est annotée ce qui permet l’utilisation en mode présentateur (l’indication des « clic » pour lancer les animations est intégrée)</a:t>
            </a:r>
          </a:p>
          <a:p>
            <a:r>
              <a:rPr lang="fr-FR" dirty="0"/>
              <a:t>Le texte d’accompagnement global, incluant les « clic » pour les animations est également disponible au format PDF.</a:t>
            </a:r>
          </a:p>
          <a:p>
            <a:endParaRPr lang="fr-FR" dirty="0"/>
          </a:p>
          <a:p>
            <a:r>
              <a:rPr lang="fr-FR" dirty="0"/>
              <a:t>Conseil : avant d’animer la réunion prendre le temps de bien s’approprier le contenu et les animations pour éviter au maximum d’avoir besoin de lire les notes pendant la réunion.</a:t>
            </a:r>
          </a:p>
          <a:p>
            <a:endParaRPr lang="fr-FR" dirty="0"/>
          </a:p>
          <a:p>
            <a:r>
              <a:rPr lang="fr-FR" b="1" dirty="0"/>
              <a:t>ATTENTION : ce diaporama est à usage militant uniquement. Il est interdit de le diffuser en dehors du cadre militant interne à l’Unsa.</a:t>
            </a:r>
          </a:p>
          <a:p>
            <a:endParaRPr lang="fr-FR" b="1" dirty="0"/>
          </a:p>
          <a:p>
            <a:r>
              <a:rPr lang="fr-FR" b="0" dirty="0"/>
              <a:t>En espérant que ce support vous sera utile et intéressera vos collègues.</a:t>
            </a:r>
          </a:p>
          <a:p>
            <a:r>
              <a:rPr lang="fr-FR" i="1" dirty="0"/>
              <a:t>LuL – oct. 2023</a:t>
            </a:r>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a:t>
            </a:fld>
            <a:endParaRPr lang="fr-FR" dirty="0"/>
          </a:p>
        </p:txBody>
      </p:sp>
      <p:sp>
        <p:nvSpPr>
          <p:cNvPr id="5" name="Espace réservé de la date 4">
            <a:extLst>
              <a:ext uri="{FF2B5EF4-FFF2-40B4-BE49-F238E27FC236}">
                <a16:creationId xmlns:a16="http://schemas.microsoft.com/office/drawing/2014/main" id="{E67B4E30-4A48-052C-B720-9743AEFDBE0E}"/>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1E990074-F75A-8BDE-2210-5BDD28028A05}"/>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301556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Passons maintenant aux aspects financiers.</a:t>
            </a:r>
          </a:p>
          <a:p>
            <a:r>
              <a:rPr lang="fr-FR" dirty="0"/>
              <a:t>Si le travail à temps partiel est rémunéré de façon ordinaire en suivant les mêmes règles que pour tous les temps partiels, la question qui se pose est de savoir comment se calcule le montant de la pension partielle.</a:t>
            </a:r>
          </a:p>
          <a:p>
            <a:pPr defTabSz="990752">
              <a:defRPr/>
            </a:pPr>
            <a:r>
              <a:rPr lang="fr-FR" b="1" dirty="0"/>
              <a:t>CLIC</a:t>
            </a:r>
          </a:p>
          <a:p>
            <a:r>
              <a:rPr lang="fr-FR" dirty="0"/>
              <a:t>Dans un premier temps on calcule le montant la pension complète qui serait servie à la date d’effet de la retraite progressive. Autrement dit quel serait le montant de la pension si l’agent devait partir tout de suite à la retraite.</a:t>
            </a:r>
          </a:p>
          <a:p>
            <a:r>
              <a:rPr lang="fr-FR" dirty="0"/>
              <a:t>La décote, la surcote, la majoration pour enfants, la NBI, les bonifications  seront prises en compte dans le calcul.</a:t>
            </a:r>
          </a:p>
          <a:p>
            <a:pPr defTabSz="990752">
              <a:defRPr/>
            </a:pPr>
            <a:r>
              <a:rPr lang="fr-FR" b="1" dirty="0"/>
              <a:t>CLIC</a:t>
            </a:r>
          </a:p>
          <a:p>
            <a:r>
              <a:rPr lang="fr-FR" dirty="0"/>
              <a:t>Ensuite, le montant calculé est affecté d’un coefficient égal à la quotité non travaillée qui déterminera le montant de la pension partielle. </a:t>
            </a:r>
          </a:p>
          <a:p>
            <a:pPr defTabSz="990752">
              <a:defRPr/>
            </a:pPr>
            <a:r>
              <a:rPr lang="fr-FR" b="1" dirty="0"/>
              <a:t>CLIC</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10</a:t>
            </a:fld>
            <a:endParaRPr lang="fr-FR" dirty="0"/>
          </a:p>
        </p:txBody>
      </p:sp>
      <p:sp>
        <p:nvSpPr>
          <p:cNvPr id="5" name="Espace réservé de la date 4">
            <a:extLst>
              <a:ext uri="{FF2B5EF4-FFF2-40B4-BE49-F238E27FC236}">
                <a16:creationId xmlns:a16="http://schemas.microsoft.com/office/drawing/2014/main" id="{94ECF013-2CE5-870F-9DF8-C9155B6C0F32}"/>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E06FAA3A-05E2-FD84-8849-8237E8D1B3FE}"/>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420074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exemple de la façon dont on calculerait la retraite progressive d’un agent travaillant à trois quarts temps.</a:t>
            </a:r>
          </a:p>
          <a:p>
            <a:pPr defTabSz="990752">
              <a:defRPr/>
            </a:pPr>
            <a:r>
              <a:rPr lang="fr-FR" b="1" dirty="0"/>
              <a:t>CLIC</a:t>
            </a:r>
          </a:p>
          <a:p>
            <a:r>
              <a:rPr lang="fr-FR" dirty="0"/>
              <a:t>Au niveau de sa rémunération l’agent perçoit 75 % de son traitement habituel, il s’agit bien d’un temps partiel ordinaire. Il est bien entendu tenu compte des primes et indemnités et de leur caractère </a:t>
            </a:r>
            <a:r>
              <a:rPr lang="fr-FR" dirty="0" err="1"/>
              <a:t>proratisable</a:t>
            </a:r>
            <a:r>
              <a:rPr lang="fr-FR" dirty="0"/>
              <a:t> ou non.</a:t>
            </a:r>
          </a:p>
          <a:p>
            <a:pPr defTabSz="990752">
              <a:defRPr/>
            </a:pPr>
            <a:r>
              <a:rPr lang="fr-FR" b="1" dirty="0"/>
              <a:t>CLIC</a:t>
            </a:r>
          </a:p>
          <a:p>
            <a:r>
              <a:rPr lang="fr-FR" dirty="0"/>
              <a:t>En plus de sa rémunération à temps partiel l’agent percevra 25 % de ses droits à pension acquis au moment du début de la retraite progressive.</a:t>
            </a:r>
          </a:p>
          <a:p>
            <a:r>
              <a:rPr lang="fr-FR" dirty="0"/>
              <a:t>Faites attention, même si 75% + 25% font bien 100% sur un plan purement mathématique ici on n’applique pas ces pourcentages sur la même base.  75% de la rémunération + 25% de la pension ne fait pas 100% de la rémunération.</a:t>
            </a:r>
          </a:p>
          <a:p>
            <a:pPr defTabSz="990752">
              <a:defRPr/>
            </a:pPr>
            <a:r>
              <a:rPr lang="fr-FR" b="1" dirty="0"/>
              <a:t>CLIC</a:t>
            </a:r>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11</a:t>
            </a:fld>
            <a:endParaRPr lang="fr-FR" dirty="0"/>
          </a:p>
        </p:txBody>
      </p:sp>
      <p:sp>
        <p:nvSpPr>
          <p:cNvPr id="5" name="Espace réservé de la date 4">
            <a:extLst>
              <a:ext uri="{FF2B5EF4-FFF2-40B4-BE49-F238E27FC236}">
                <a16:creationId xmlns:a16="http://schemas.microsoft.com/office/drawing/2014/main" id="{4F33F05D-8AB9-E67F-54DB-5317AF6C32DE}"/>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7E3593A6-EC38-8F00-4760-4778F2F92AD8}"/>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22658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mot sur le cas des polypensionnés, c’est-à-dire les salariés ou fonctionnaires qui relèvent de plusieurs régimes pour leur retraite et qui donc percevront plusieurs pensions de retraite.</a:t>
            </a:r>
          </a:p>
          <a:p>
            <a:r>
              <a:rPr lang="fr-FR" dirty="0"/>
              <a:t>La pension partielle qui sera servie dans le cadre de la retraite progressive n’est pas uniquement celle de la fonction publique, mais englobe toutes les retraites de tous les régimes de base obligatoire auxquels l’agent est affilié. Pour le dire autrement l’agent polypensionné qui bénéficiera d’une retraite progressive percevra la même fraction de ses droits à pension acquis dans tous ses régimes.</a:t>
            </a:r>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12</a:t>
            </a:fld>
            <a:endParaRPr lang="fr-FR" dirty="0"/>
          </a:p>
        </p:txBody>
      </p:sp>
      <p:sp>
        <p:nvSpPr>
          <p:cNvPr id="5" name="Espace réservé de la date 4">
            <a:extLst>
              <a:ext uri="{FF2B5EF4-FFF2-40B4-BE49-F238E27FC236}">
                <a16:creationId xmlns:a16="http://schemas.microsoft.com/office/drawing/2014/main" id="{5991B0C8-09E9-CC9A-F2B2-AE3BD30280EA}"/>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1B1AC97C-965D-1255-1497-6DB26220DDB8}"/>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81403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autre question qui est fréquemment posée est de savoir si le montant de la pension partielle va évoluer dans le temps en même temps que l’évolution de la carrière. Y a-t-il des « recalculs » de la pension partielle ?</a:t>
            </a:r>
          </a:p>
          <a:p>
            <a:pPr defTabSz="990752">
              <a:defRPr/>
            </a:pPr>
            <a:r>
              <a:rPr lang="fr-FR" b="1" dirty="0"/>
              <a:t>CLIC</a:t>
            </a:r>
          </a:p>
          <a:p>
            <a:r>
              <a:rPr lang="fr-FR" dirty="0"/>
              <a:t>Il n’y a que dans le cas d’évolution de la quotité non travaillée que la pension partielle est ajustée. Le coefficient utilisé pour la calculer est alors modifié pour correspondre à la nouvelle quotité non travaillée. Mais la base de calcul n’est pas modifiée, on garde le calcul initial de la pension complète fait au début de la retraite progressive. Ce qui veut dire que :</a:t>
            </a:r>
          </a:p>
          <a:p>
            <a:pPr defTabSz="990752">
              <a:defRPr/>
            </a:pPr>
            <a:r>
              <a:rPr lang="fr-FR" b="1" dirty="0"/>
              <a:t>CLIC</a:t>
            </a:r>
            <a:endParaRPr lang="fr-FR" b="0" dirty="0"/>
          </a:p>
          <a:p>
            <a:r>
              <a:rPr lang="fr-FR" dirty="0"/>
              <a:t>- les éventuelles promos et avancements d’échelon ou de grade ne sont pas pris en compte, mais seront prises en compte dans le calcul de la pension définitive</a:t>
            </a:r>
          </a:p>
          <a:p>
            <a:pPr defTabSz="990752">
              <a:defRPr/>
            </a:pPr>
            <a:r>
              <a:rPr lang="fr-FR" b="1" dirty="0"/>
              <a:t>CLIC</a:t>
            </a:r>
            <a:endParaRPr lang="fr-FR" b="0" dirty="0"/>
          </a:p>
          <a:p>
            <a:r>
              <a:rPr lang="fr-FR" dirty="0"/>
              <a:t>- l’augmentation du nombre de trimestres au cours du temps n’est pas prise en compte pour le montant de la pension partielle, mais sera prise en compte dans le calcul de la pension définitive</a:t>
            </a:r>
          </a:p>
          <a:p>
            <a:endParaRPr lang="fr-FR" dirty="0"/>
          </a:p>
          <a:p>
            <a:r>
              <a:rPr lang="fr-FR" dirty="0"/>
              <a:t>Je vous donne donc un petit conseil au passage : si vous êtes proche d’un changement d’échelon ou de grade réfléchissez au meilleur moment pour solliciter la retraite progressive. En le faisant juste après vous bénéficierez d’une base de calcul de votre pension partielle plus avantageuse, mais vous la percevrez moins longtemps. Faites bien vos calculs…</a:t>
            </a:r>
          </a:p>
          <a:p>
            <a:pPr defTabSz="990752">
              <a:defRPr/>
            </a:pPr>
            <a:r>
              <a:rPr lang="fr-FR" b="1" dirty="0"/>
              <a:t>CLIC</a:t>
            </a:r>
          </a:p>
          <a:p>
            <a:pPr defTabSz="990752">
              <a:defRPr/>
            </a:pPr>
            <a:endParaRPr lang="fr-FR" b="0"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13</a:t>
            </a:fld>
            <a:endParaRPr lang="fr-FR" dirty="0"/>
          </a:p>
        </p:txBody>
      </p:sp>
      <p:sp>
        <p:nvSpPr>
          <p:cNvPr id="5" name="Espace réservé de la date 4">
            <a:extLst>
              <a:ext uri="{FF2B5EF4-FFF2-40B4-BE49-F238E27FC236}">
                <a16:creationId xmlns:a16="http://schemas.microsoft.com/office/drawing/2014/main" id="{B56AC38E-5594-2EF1-335E-A7FD91F9BDA9}"/>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D1FA95F7-0594-083E-87B4-B23CCD1776A4}"/>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202291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dehors de l’ajustement du coefficient en cas de changement de quotité de temps partiel la seule variation de la pension partielle sera…</a:t>
            </a:r>
          </a:p>
          <a:p>
            <a:r>
              <a:rPr lang="fr-FR" b="1" dirty="0"/>
              <a:t>CLIC</a:t>
            </a:r>
          </a:p>
          <a:p>
            <a:r>
              <a:rPr lang="fr-FR" dirty="0"/>
              <a:t>… sa revalorisation annuelle qui se fait sur la base des revalorisations annuelles dont bénéficient les retraités.</a:t>
            </a:r>
          </a:p>
          <a:p>
            <a:r>
              <a:rPr lang="fr-FR" dirty="0"/>
              <a:t>Pour le dire autrement, la pension de retraite progressive augmente tous les ans de la même façon que la retraite définitive que perçoivent les retraités.</a:t>
            </a:r>
          </a:p>
          <a:p>
            <a:pPr defTabSz="990752">
              <a:defRPr/>
            </a:pPr>
            <a:r>
              <a:rPr lang="fr-FR" b="1" dirty="0"/>
              <a:t>CLIC</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14</a:t>
            </a:fld>
            <a:endParaRPr lang="fr-FR" dirty="0"/>
          </a:p>
        </p:txBody>
      </p:sp>
      <p:sp>
        <p:nvSpPr>
          <p:cNvPr id="5" name="Espace réservé de la date 4">
            <a:extLst>
              <a:ext uri="{FF2B5EF4-FFF2-40B4-BE49-F238E27FC236}">
                <a16:creationId xmlns:a16="http://schemas.microsoft.com/office/drawing/2014/main" id="{3A9033C1-4B85-FCB6-E90F-14506F344BA8}"/>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B23E7C39-C9FF-DAE3-A0A3-B69A78E84FD0}"/>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15188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Pendant que vous êtes en retraite progressive vous continuez à faire l’acquisition de droits pour votre future retraite définitive.</a:t>
            </a:r>
          </a:p>
          <a:p>
            <a:r>
              <a:rPr lang="fr-FR" dirty="0"/>
              <a:t>Votre carrière continue à se dérouler normalement, vous pouvez changer d’échelon ou de grade par exemple.</a:t>
            </a:r>
          </a:p>
          <a:p>
            <a:r>
              <a:rPr lang="fr-FR" dirty="0"/>
              <a:t>Vous continuez également à engranger des trimestres de service et d’assurance de la même façon que pour un temps partiel à savoir :</a:t>
            </a:r>
          </a:p>
          <a:p>
            <a:pPr defTabSz="990752">
              <a:defRPr/>
            </a:pPr>
            <a:r>
              <a:rPr lang="fr-FR" b="1" dirty="0"/>
              <a:t>CLIC</a:t>
            </a:r>
          </a:p>
          <a:p>
            <a:r>
              <a:rPr lang="fr-FR" dirty="0"/>
              <a:t>Pour la durée d’assurance, celle qui sert au calcul de la décote de la surcote : elle est comptabilisée à 100 % comme n’importe quel temps partiel puisque vous travaillez toute l’année.</a:t>
            </a:r>
          </a:p>
          <a:p>
            <a:pPr defTabSz="990752">
              <a:defRPr/>
            </a:pPr>
            <a:r>
              <a:rPr lang="fr-FR" dirty="0"/>
              <a:t>A noter : la retraite progressive validant 100% de la durée d’assurance elle ouvre de ce fait droit à la prise en compte des trimestres travaillés dans le calcul de la surcote.</a:t>
            </a:r>
          </a:p>
          <a:p>
            <a:pPr defTabSz="990752">
              <a:defRPr/>
            </a:pPr>
            <a:r>
              <a:rPr lang="fr-FR" b="1" dirty="0"/>
              <a:t>CLIC</a:t>
            </a:r>
          </a:p>
          <a:p>
            <a:r>
              <a:rPr lang="fr-FR" dirty="0"/>
              <a:t>La durée de service, celle qui sert au calcul du taux de liquidation, est comptabilisé au prorata de la quotité de temps partiel obtenue.</a:t>
            </a:r>
          </a:p>
          <a:p>
            <a:pPr defTabSz="990752">
              <a:defRPr/>
            </a:pPr>
            <a:r>
              <a:rPr lang="fr-FR" b="1" dirty="0"/>
              <a:t>CLIC</a:t>
            </a:r>
          </a:p>
          <a:p>
            <a:r>
              <a:rPr lang="fr-FR" dirty="0"/>
              <a:t>Voici un exemple qui illustre la situation d’une collègue qui bénéficierait de deux années de retraite progressive à 75 %. Elle ferait l’acquisition de huit trimestres en durée d’assurance c’est-à-dire 100 % des deux années, et de 6 trimestres en durée de service c’est-à-dire 75 % des deux années.</a:t>
            </a:r>
          </a:p>
          <a:p>
            <a:r>
              <a:rPr lang="fr-FR" dirty="0"/>
              <a:t>Je ne détaillerai pas plus les notions de durée d’assurance et de durée de service celle-ci faisant parties des éléments les plus complexes à prendre en compte dans le calcul de la retraite des fonctionnaires. Nous n’avons qu’une heure mais n’hésitez pas à revenir vers nous par la suite si vous en ressentez le besoin.</a:t>
            </a:r>
          </a:p>
          <a:p>
            <a:r>
              <a:rPr lang="fr-FR" dirty="0"/>
              <a:t>(note à l’animateur : c’est le moment de faire la publicité pour vos stages retraite si vous en organisez).</a:t>
            </a:r>
          </a:p>
          <a:p>
            <a:pPr defTabSz="990752">
              <a:defRPr/>
            </a:pPr>
            <a:r>
              <a:rPr lang="fr-FR" b="1" dirty="0"/>
              <a:t>CLIC</a:t>
            </a:r>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15</a:t>
            </a:fld>
            <a:endParaRPr lang="fr-FR" dirty="0"/>
          </a:p>
        </p:txBody>
      </p:sp>
      <p:sp>
        <p:nvSpPr>
          <p:cNvPr id="5" name="Espace réservé de la date 4">
            <a:extLst>
              <a:ext uri="{FF2B5EF4-FFF2-40B4-BE49-F238E27FC236}">
                <a16:creationId xmlns:a16="http://schemas.microsoft.com/office/drawing/2014/main" id="{F9D93647-7D24-73F9-BB76-CFC6AAFF9210}"/>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0BD6B338-36B6-3D17-2821-1860B4BC9D63}"/>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36637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Puisqu’on vient de parler de l’acquisition des droits et que vous avez compris que le temps partiel joue sur la durée de service je voudrais vous dire un mot rapide sur la surcotisation que l’on vous propose quand vous déposez votre demande de temps partiel.</a:t>
            </a:r>
          </a:p>
          <a:p>
            <a:pPr defTabSz="990752">
              <a:defRPr/>
            </a:pPr>
            <a:r>
              <a:rPr lang="fr-FR" b="1" dirty="0"/>
              <a:t>CLIC</a:t>
            </a:r>
          </a:p>
          <a:p>
            <a:r>
              <a:rPr lang="fr-FR" dirty="0"/>
              <a:t>Comme on vient de le voir juste avant dans l’acquisition des droits à pension, le temps partiel a des conséquences sur votre durée de service, mais pas sur votre durée d’assurance.</a:t>
            </a:r>
          </a:p>
          <a:p>
            <a:r>
              <a:rPr lang="fr-FR" dirty="0"/>
              <a:t>Quand vous surcotisez vous validez donc uniquement la durée de service qu’il vous manque. Il faut savoir que vous versez non seulement vos cotisations, mais aussi celles de l’employeur. La surcotisation est donc assez onéreuse. Attention, la </a:t>
            </a:r>
            <a:r>
              <a:rPr lang="fr-FR" dirty="0" err="1"/>
              <a:t>surcotisation</a:t>
            </a:r>
            <a:r>
              <a:rPr lang="fr-FR" dirty="0"/>
              <a:t> est limitée dans le temps : vous ne pouvez « acheter » qu’un an de durée de services,</a:t>
            </a:r>
          </a:p>
          <a:p>
            <a:pPr defTabSz="990752">
              <a:defRPr/>
            </a:pPr>
            <a:r>
              <a:rPr lang="fr-FR" b="1" dirty="0"/>
              <a:t>CLIC</a:t>
            </a:r>
          </a:p>
          <a:p>
            <a:r>
              <a:rPr lang="fr-FR" dirty="0"/>
              <a:t>Avant de choisir surcotiser je vous conseille donc de bien réfléchir et de mettre en rapport la dépense que vous allez réaliser en surcotisant avec le gain que cela vous apportera à la retraite. Pour le dire avec des mots un peu plus comptables : il faut calculer la période d’amortissement pour voir à quel moment l’investissement devient rentable. </a:t>
            </a:r>
          </a:p>
          <a:p>
            <a:pPr defTabSz="990752">
              <a:defRPr/>
            </a:pPr>
            <a:r>
              <a:rPr lang="fr-FR" b="1" dirty="0"/>
              <a:t>CLIC</a:t>
            </a:r>
          </a:p>
          <a:p>
            <a:r>
              <a:rPr lang="fr-FR" dirty="0"/>
              <a:t>Les situations individuelles sont différentes au cas par cas, mais en général le constat est que la surcotisation est souvent peu intéressante. Donc surtout n’hésitez pas à demander un chiffrage avant de vous engager car elle n’est pas remboursable. (note à l’animateur : si votre section en a la capacité vous pouvez préciser : Si vous êtes syndiqués nous pouvons vous aider à faire ces calculs).</a:t>
            </a:r>
          </a:p>
          <a:p>
            <a:pPr defTabSz="990752">
              <a:defRPr/>
            </a:pPr>
            <a:r>
              <a:rPr lang="fr-FR" b="1" dirty="0"/>
              <a:t>CLIC</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16</a:t>
            </a:fld>
            <a:endParaRPr lang="fr-FR" dirty="0"/>
          </a:p>
        </p:txBody>
      </p:sp>
      <p:sp>
        <p:nvSpPr>
          <p:cNvPr id="5" name="Espace réservé de la date 4">
            <a:extLst>
              <a:ext uri="{FF2B5EF4-FFF2-40B4-BE49-F238E27FC236}">
                <a16:creationId xmlns:a16="http://schemas.microsoft.com/office/drawing/2014/main" id="{9DB23AC6-1258-1F9E-7FB4-12D4FB785B46}"/>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1A8DD8E0-1764-56CD-0C06-FFCB9FE1B268}"/>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7625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demander la retraite progressive ?</a:t>
            </a:r>
          </a:p>
          <a:p>
            <a:r>
              <a:rPr lang="fr-FR" dirty="0"/>
              <a:t>Ne cherchez pas une procédure unique qui regrouperait la demande de temps partiel et la liquidation de la pension partielle. Ce serait beaucoup trop simple !</a:t>
            </a:r>
          </a:p>
          <a:p>
            <a:r>
              <a:rPr lang="fr-FR" dirty="0"/>
              <a:t>Il y a une double démarche à effectuer.</a:t>
            </a:r>
          </a:p>
          <a:p>
            <a:pPr defTabSz="990752">
              <a:defRPr/>
            </a:pPr>
            <a:r>
              <a:rPr lang="fr-FR" b="1" dirty="0"/>
              <a:t>CLIC</a:t>
            </a:r>
          </a:p>
          <a:p>
            <a:r>
              <a:rPr lang="fr-FR" dirty="0"/>
              <a:t>D’un côté vous devez vous adresser à votre employeur …</a:t>
            </a:r>
          </a:p>
          <a:p>
            <a:pPr defTabSz="990752">
              <a:defRPr/>
            </a:pPr>
            <a:r>
              <a:rPr lang="fr-FR" b="1" dirty="0"/>
              <a:t>CLIC</a:t>
            </a:r>
          </a:p>
          <a:p>
            <a:r>
              <a:rPr lang="fr-FR" dirty="0"/>
              <a:t>… pour demander l’autorisation de travailler à temps partiel</a:t>
            </a:r>
          </a:p>
          <a:p>
            <a:pPr defTabSz="990752">
              <a:defRPr/>
            </a:pPr>
            <a:r>
              <a:rPr lang="fr-FR" b="1" dirty="0"/>
              <a:t>CLIC</a:t>
            </a:r>
          </a:p>
          <a:p>
            <a:r>
              <a:rPr lang="fr-FR" dirty="0"/>
              <a:t>Et dans le même temps, d’un autre côté vous devez vous adresser au service des retraites de l’État ou à la CNRACL…</a:t>
            </a:r>
          </a:p>
          <a:p>
            <a:pPr defTabSz="990752">
              <a:defRPr/>
            </a:pPr>
            <a:r>
              <a:rPr lang="fr-FR" b="1" dirty="0"/>
              <a:t>CLIC</a:t>
            </a:r>
          </a:p>
          <a:p>
            <a:r>
              <a:rPr lang="fr-FR" dirty="0"/>
              <a:t>… pour demander la liquidation de votre pension partielle.</a:t>
            </a:r>
          </a:p>
          <a:p>
            <a:r>
              <a:rPr lang="fr-FR" dirty="0"/>
              <a:t>La démarche concernant la pension partielle se fera par le biais d’un module spécifique sur ENSAP pour les fonctionnaires d’Etat . Ce module doit être mis en ligne dans le courant du mois d’octobre 2023.</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17</a:t>
            </a:fld>
            <a:endParaRPr lang="fr-FR" dirty="0"/>
          </a:p>
        </p:txBody>
      </p:sp>
      <p:sp>
        <p:nvSpPr>
          <p:cNvPr id="5" name="Espace réservé de la date 4">
            <a:extLst>
              <a:ext uri="{FF2B5EF4-FFF2-40B4-BE49-F238E27FC236}">
                <a16:creationId xmlns:a16="http://schemas.microsoft.com/office/drawing/2014/main" id="{D21C229B-890D-40AC-1E33-B2AFB3F20D74}"/>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E9EBC10E-A274-DD35-895A-251B4ABCD015}"/>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1304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 à l’animateur : cette diapo devra être supprimée à compter de janvier 2024 puisque la période dérogatoire sera terminée]</a:t>
            </a:r>
          </a:p>
          <a:p>
            <a:endParaRPr lang="fr-FR" dirty="0"/>
          </a:p>
          <a:p>
            <a:r>
              <a:rPr lang="fr-FR" dirty="0"/>
              <a:t>Comme le système se met en place à cette rentrée 2023, les agents qui remplissent les conditions (y compris celle de bénéficier d’un temps partiel) ne pouvaient pas anticiper le délai de six mois pour déposer leur demande. Par conséquent il y a un système dérogatoire possible jusqu’au 31 décembre 2023.</a:t>
            </a:r>
          </a:p>
          <a:p>
            <a:pPr defTabSz="990752">
              <a:defRPr/>
            </a:pPr>
            <a:r>
              <a:rPr lang="fr-FR" b="1" dirty="0"/>
              <a:t>CLIC</a:t>
            </a:r>
          </a:p>
          <a:p>
            <a:r>
              <a:rPr lang="fr-FR" dirty="0"/>
              <a:t>Une fois que le module pour demander la pension partielle sera activé, les collègues qui remplissent les conditions pourront déposer leur demande de temps partiel jusqu’au 31 décembre 2023 et celle-ci aura un effet rétroactif.</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18</a:t>
            </a:fld>
            <a:endParaRPr lang="fr-FR" dirty="0"/>
          </a:p>
        </p:txBody>
      </p:sp>
      <p:sp>
        <p:nvSpPr>
          <p:cNvPr id="5" name="Espace réservé de la date 4">
            <a:extLst>
              <a:ext uri="{FF2B5EF4-FFF2-40B4-BE49-F238E27FC236}">
                <a16:creationId xmlns:a16="http://schemas.microsoft.com/office/drawing/2014/main" id="{39076F38-66D6-12C1-1A85-846A1388B901}"/>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936105A3-83E5-21CD-EEC0-4E7B09349EFC}"/>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404994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retraite progressive est-elle limitée dans le temps ? Voilà une question qui revient également assez souvent.</a:t>
            </a:r>
          </a:p>
          <a:p>
            <a:pPr defTabSz="990752">
              <a:defRPr/>
            </a:pPr>
            <a:r>
              <a:rPr lang="fr-FR" b="1" dirty="0"/>
              <a:t>CLIC</a:t>
            </a:r>
          </a:p>
          <a:p>
            <a:r>
              <a:rPr lang="fr-FR" dirty="0"/>
              <a:t>Hormis la limite d’âge, aucune limite n’est prévue pour le bénéfice de la retraite progressive.</a:t>
            </a:r>
          </a:p>
          <a:p>
            <a:r>
              <a:rPr lang="fr-FR" dirty="0"/>
              <a:t>La limite d’âge des fonctionnaires sédentaires est de 67 ans, hormis quelques cas dérogatoires qui permettent de travailler au-delà.</a:t>
            </a:r>
          </a:p>
          <a:p>
            <a:pPr defTabSz="990752">
              <a:defRPr/>
            </a:pPr>
            <a:r>
              <a:rPr lang="fr-FR" b="1" dirty="0"/>
              <a:t>CLIC</a:t>
            </a:r>
          </a:p>
          <a:p>
            <a:r>
              <a:rPr lang="fr-FR" dirty="0"/>
              <a:t>Contrairement à beaucoup d’idées reçues la retraite progressive ne dure donc pas « deux ans maximum ».  Cette confusion vient du fait qu’il est possible de la demander quand on est à deux ans de son âge de départ à la retraite.</a:t>
            </a:r>
          </a:p>
          <a:p>
            <a:pPr defTabSz="990752">
              <a:defRPr/>
            </a:pPr>
            <a:r>
              <a:rPr lang="fr-FR" b="1" dirty="0"/>
              <a:t>CLIC</a:t>
            </a:r>
          </a:p>
          <a:p>
            <a:r>
              <a:rPr lang="fr-FR" dirty="0"/>
              <a:t>Par ailleurs elle ne s’arrête pas une fois qu’on a l’âge légal de départ à la retraite qui évolue entre 62 et 64 ans selon l’année de naissance suite à la réforme des retraites de 2023. Si elle est demandée et obtenue avant d’atteindre l’âge légal de départ à la retraite il est donc possible de dépasser cet âge de départ. Elle peut également être demandée après l’âge légal de départ.</a:t>
            </a:r>
          </a:p>
          <a:p>
            <a:pPr defTabSz="990752">
              <a:defRPr/>
            </a:pPr>
            <a:r>
              <a:rPr lang="fr-FR" b="1" dirty="0"/>
              <a:t>CLIC</a:t>
            </a:r>
          </a:p>
          <a:p>
            <a:pPr defTabSz="990752">
              <a:defRPr/>
            </a:pPr>
            <a:r>
              <a:rPr lang="fr-FR" dirty="0"/>
              <a:t>Enfin elle ne s’arrête pas non plus une fois qu’on a atteint le nombre de trimestres requis pour une carrière complète (qui sera de 172 trimestres à partir de 2027).</a:t>
            </a:r>
          </a:p>
          <a:p>
            <a:pPr defTabSz="990752">
              <a:defRPr/>
            </a:pPr>
            <a:r>
              <a:rPr lang="fr-FR" b="1" dirty="0"/>
              <a:t>CLIC</a:t>
            </a:r>
          </a:p>
          <a:p>
            <a:pPr defTabSz="990752">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19</a:t>
            </a:fld>
            <a:endParaRPr lang="fr-FR" dirty="0"/>
          </a:p>
        </p:txBody>
      </p:sp>
      <p:sp>
        <p:nvSpPr>
          <p:cNvPr id="5" name="Espace réservé de la date 4">
            <a:extLst>
              <a:ext uri="{FF2B5EF4-FFF2-40B4-BE49-F238E27FC236}">
                <a16:creationId xmlns:a16="http://schemas.microsoft.com/office/drawing/2014/main" id="{8C3FCFC2-6A61-70AD-4D3C-ECD83FAB52EC}"/>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8F8ED532-4AC8-F5EA-C8FB-42EB4F1DED17}"/>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292002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principe de la retraite progressive est assez simple.</a:t>
            </a:r>
          </a:p>
          <a:p>
            <a:r>
              <a:rPr lang="fr-FR" b="1" dirty="0"/>
              <a:t>CLIC</a:t>
            </a:r>
          </a:p>
          <a:p>
            <a:r>
              <a:rPr lang="fr-FR" dirty="0"/>
              <a:t>Pour résumer je travaille à temps partiel et en même temps je perçois une partie de ma retraite, qu’on appelle pension civile chez les fonctionnaires.</a:t>
            </a:r>
          </a:p>
          <a:p>
            <a:r>
              <a:rPr lang="fr-FR" b="1" dirty="0"/>
              <a:t>CLIC</a:t>
            </a:r>
          </a:p>
          <a:p>
            <a:r>
              <a:rPr lang="fr-FR" dirty="0"/>
              <a:t>Il s’agit là d’un vrai aménagement de fin de carrière qui permet à la fois se ménager en travaillant à temps partiel tout en minimisant la perte financière liée puisque l’on perçoit une partie de sa pension.</a:t>
            </a:r>
          </a:p>
          <a:p>
            <a:r>
              <a:rPr lang="fr-FR" b="1" dirty="0"/>
              <a:t>CLIC</a:t>
            </a:r>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2</a:t>
            </a:fld>
            <a:endParaRPr lang="fr-FR" dirty="0"/>
          </a:p>
        </p:txBody>
      </p:sp>
      <p:sp>
        <p:nvSpPr>
          <p:cNvPr id="5" name="Espace réservé de la date 4">
            <a:extLst>
              <a:ext uri="{FF2B5EF4-FFF2-40B4-BE49-F238E27FC236}">
                <a16:creationId xmlns:a16="http://schemas.microsoft.com/office/drawing/2014/main" id="{7B9E7FBD-CD09-0FD0-B08A-F3748CAAE95C}"/>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5E03BFA6-AB35-3082-7022-969F417D4915}"/>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79118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retraite progressive prend fin dans trois types de situations :</a:t>
            </a:r>
          </a:p>
          <a:p>
            <a:pPr defTabSz="990752">
              <a:defRPr/>
            </a:pPr>
            <a:r>
              <a:rPr lang="fr-FR" b="1" dirty="0"/>
              <a:t>CLIC</a:t>
            </a:r>
          </a:p>
          <a:p>
            <a:r>
              <a:rPr lang="fr-FR" dirty="0"/>
              <a:t>En cas de reprise de l’activité professionnelle à temps plein ou à </a:t>
            </a:r>
            <a:r>
              <a:rPr lang="fr-FR"/>
              <a:t>temps complet. </a:t>
            </a:r>
            <a:r>
              <a:rPr lang="fr-FR" dirty="0"/>
              <a:t>Attention il faut savoir que dans ce cas il ne sera pas possible de reprendre ultérieurement une autre période de retraite progressive. La retraite progressive n’est pas fractionnable.</a:t>
            </a:r>
          </a:p>
          <a:p>
            <a:pPr defTabSz="990752">
              <a:defRPr/>
            </a:pPr>
            <a:r>
              <a:rPr lang="fr-FR" b="1" dirty="0"/>
              <a:t>CLIC</a:t>
            </a:r>
          </a:p>
          <a:p>
            <a:r>
              <a:rPr lang="fr-FR" dirty="0"/>
              <a:t>La retraite progressive prend également fin si les conditions ne sont plus réunies, par exemple en cas de demande d’un cumul d’emploi pour exercer une activité accessoire.</a:t>
            </a:r>
          </a:p>
          <a:p>
            <a:pPr defTabSz="990752">
              <a:defRPr/>
            </a:pPr>
            <a:r>
              <a:rPr lang="fr-FR" b="1" dirty="0"/>
              <a:t>CLIC</a:t>
            </a:r>
          </a:p>
          <a:p>
            <a:r>
              <a:rPr lang="fr-FR" dirty="0"/>
              <a:t>Et enfin la retraite progressive s’arrête lorsque l’on demande son départ définitif à la retraite.</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20</a:t>
            </a:fld>
            <a:endParaRPr lang="fr-FR" dirty="0"/>
          </a:p>
        </p:txBody>
      </p:sp>
      <p:sp>
        <p:nvSpPr>
          <p:cNvPr id="5" name="Espace réservé de la date 4">
            <a:extLst>
              <a:ext uri="{FF2B5EF4-FFF2-40B4-BE49-F238E27FC236}">
                <a16:creationId xmlns:a16="http://schemas.microsoft.com/office/drawing/2014/main" id="{97E6EF2A-E8A9-2963-1F6E-831D4E4AEF34}"/>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2C3077E7-CA00-34A1-A19E-8D87E1AE60B1}"/>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343319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la retraite progressive pénalise le calcul de la retraite définitive ? Est-ce que ce la pension partielle que l’on a perçue pendant la période de retraite progressive est déduite de la retraite définitive ? Voici une nouvelle fois deux types de questions légitimes qui sont posées fréquemment.</a:t>
            </a:r>
          </a:p>
          <a:p>
            <a:r>
              <a:rPr lang="fr-FR" dirty="0"/>
              <a:t>Je vais vous rassurer tout de suite : la réponse est non !</a:t>
            </a:r>
          </a:p>
          <a:p>
            <a:pPr defTabSz="990752">
              <a:defRPr/>
            </a:pPr>
            <a:r>
              <a:rPr lang="fr-FR" b="1" dirty="0"/>
              <a:t>CLIC</a:t>
            </a:r>
          </a:p>
          <a:p>
            <a:r>
              <a:rPr lang="fr-FR" dirty="0"/>
              <a:t>Au moment du départ définitif à la retraite il y a un nouveau calcul qui se fait. Ce calcul est le calcul classique et ordinaire de la retraite. Il prend en compte tous les éléments valables au moment du départ définitif, à savoir :</a:t>
            </a:r>
          </a:p>
          <a:p>
            <a:pPr defTabSz="990752">
              <a:defRPr/>
            </a:pPr>
            <a:r>
              <a:rPr lang="fr-FR" b="1" dirty="0"/>
              <a:t>CLIC</a:t>
            </a:r>
          </a:p>
          <a:p>
            <a:r>
              <a:rPr lang="fr-FR" dirty="0"/>
              <a:t>L’indice, la durée de service, la durée d’assurance, les bonifications, les majorations …</a:t>
            </a:r>
          </a:p>
          <a:p>
            <a:r>
              <a:rPr lang="fr-FR" dirty="0"/>
              <a:t>Encore une fois toutes ces notions sont beaucoup trop complexes pour être détaillées ici au cours de cette réunion qui a vocation à durer une heure maximum. Je n’en dirai donc pas plus mais je rappelle que nous restons à votre disposition à la section/ au syndicat si besoin, et en particulier si vous êtes syndiqués n’hésitez pas à nous solliciter.</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21</a:t>
            </a:fld>
            <a:endParaRPr lang="fr-FR" dirty="0"/>
          </a:p>
        </p:txBody>
      </p:sp>
      <p:sp>
        <p:nvSpPr>
          <p:cNvPr id="5" name="Espace réservé de la date 4">
            <a:extLst>
              <a:ext uri="{FF2B5EF4-FFF2-40B4-BE49-F238E27FC236}">
                <a16:creationId xmlns:a16="http://schemas.microsoft.com/office/drawing/2014/main" id="{899D502B-F6A6-1439-4BC9-22C7BFED61E6}"/>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49BBC88C-4EAA-74B3-F921-A51CAAC089CB}"/>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75447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r>
              <a:rPr lang="fr-FR" dirty="0"/>
              <a:t>[Note à l’animateur : c’est le moment de faire la promotion du syndicat : adhésion, élections, etc…]</a:t>
            </a:r>
          </a:p>
          <a:p>
            <a:endParaRPr lang="fr-FR" dirty="0"/>
          </a:p>
          <a:p>
            <a:endParaRPr lang="fr-FR" dirty="0"/>
          </a:p>
          <a:p>
            <a:r>
              <a:rPr lang="fr-FR" dirty="0"/>
              <a:t>Voilà, la présentation est maintenant terminée. Si vous avez trouvé toutes ces infos utiles n’hésitez pas à parler de l’Unsa à vos collègues.</a:t>
            </a:r>
          </a:p>
          <a:p>
            <a:r>
              <a:rPr lang="fr-FR" dirty="0"/>
              <a:t>Je vais arrêter le partage d’écran et maintenant vous allez pouvoir poser vos questions.</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22</a:t>
            </a:fld>
            <a:endParaRPr lang="fr-FR" dirty="0"/>
          </a:p>
        </p:txBody>
      </p:sp>
      <p:sp>
        <p:nvSpPr>
          <p:cNvPr id="5" name="Espace réservé de la date 4">
            <a:extLst>
              <a:ext uri="{FF2B5EF4-FFF2-40B4-BE49-F238E27FC236}">
                <a16:creationId xmlns:a16="http://schemas.microsoft.com/office/drawing/2014/main" id="{A58F09D8-D48D-94A0-1C71-A1AEC413D7AD}"/>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398F860D-C5C0-4A0F-98AE-0C2167C2D216}"/>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288559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retraite progressive est une revendication historique de l’UNSA.</a:t>
            </a:r>
          </a:p>
          <a:p>
            <a:r>
              <a:rPr lang="fr-FR" b="1" dirty="0"/>
              <a:t>CLIC</a:t>
            </a:r>
          </a:p>
          <a:p>
            <a:r>
              <a:rPr lang="fr-FR" dirty="0"/>
              <a:t>Le dispositif  existe pour les salariés du secteur privé depuis 1988. Les contractuels de la fonction publique pouvaient donc y prétendre mais jusqu’à présent elle n’était pas accessible aux fonctionnaires titulaires.</a:t>
            </a:r>
          </a:p>
          <a:p>
            <a:r>
              <a:rPr lang="fr-FR" b="1" dirty="0"/>
              <a:t>CLIC</a:t>
            </a:r>
          </a:p>
          <a:p>
            <a:r>
              <a:rPr lang="fr-FR" dirty="0"/>
              <a:t>L’UNSA revendiquait son extension à la fonction publique depuis de nombreuses années, depuis la suppression de la cessation progressive d’activité</a:t>
            </a:r>
          </a:p>
          <a:p>
            <a:endParaRPr lang="fr-FR" dirty="0"/>
          </a:p>
          <a:p>
            <a:r>
              <a:rPr lang="fr-FR" b="1" dirty="0"/>
              <a:t>CLIC</a:t>
            </a:r>
          </a:p>
          <a:p>
            <a:r>
              <a:rPr lang="fr-FR" dirty="0"/>
              <a:t>C’est désormais possible depuis le 1</a:t>
            </a:r>
            <a:r>
              <a:rPr lang="fr-FR" baseline="30000" dirty="0"/>
              <a:t>er</a:t>
            </a:r>
            <a:r>
              <a:rPr lang="fr-FR" dirty="0"/>
              <a:t> septembre 2023.</a:t>
            </a:r>
          </a:p>
          <a:p>
            <a:r>
              <a:rPr lang="fr-FR" b="1" dirty="0"/>
              <a:t>CLIC</a:t>
            </a:r>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3</a:t>
            </a:fld>
            <a:endParaRPr lang="fr-FR" dirty="0"/>
          </a:p>
        </p:txBody>
      </p:sp>
      <p:sp>
        <p:nvSpPr>
          <p:cNvPr id="5" name="Espace réservé de la date 4">
            <a:extLst>
              <a:ext uri="{FF2B5EF4-FFF2-40B4-BE49-F238E27FC236}">
                <a16:creationId xmlns:a16="http://schemas.microsoft.com/office/drawing/2014/main" id="{6094CE58-36B0-6485-00F0-5DC93AE4E539}"/>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1FCF9B2C-9A46-1ADE-E4EA-E7EFCF52D95B}"/>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13425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les puristes et les adeptes de textes réglementaires, la retraite progressive a été ouverte aux fonctionnaires par la loi 2023 – 270 et ses modalités définies par les décrets 2023 - 753 et 2023 – 751,</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4</a:t>
            </a:fld>
            <a:endParaRPr lang="fr-FR" dirty="0"/>
          </a:p>
        </p:txBody>
      </p:sp>
      <p:sp>
        <p:nvSpPr>
          <p:cNvPr id="5" name="Espace réservé de la date 4">
            <a:extLst>
              <a:ext uri="{FF2B5EF4-FFF2-40B4-BE49-F238E27FC236}">
                <a16:creationId xmlns:a16="http://schemas.microsoft.com/office/drawing/2014/main" id="{369D951F-FA98-ED46-6CA3-BCFB98598CD2}"/>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E2C68380-A24F-4194-7101-233BD9606A76}"/>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399800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trois conditions à remplir pour pouvoir bénéficier d’une retraite progressive.</a:t>
            </a:r>
          </a:p>
          <a:p>
            <a:r>
              <a:rPr lang="fr-FR" b="1" dirty="0"/>
              <a:t>CLIC</a:t>
            </a:r>
          </a:p>
          <a:p>
            <a:r>
              <a:rPr lang="fr-FR" b="0" dirty="0"/>
              <a:t>Première condition : être à deux ans ou moins de l’âge d’ouverture des droits au départ à la retraite de la catégorie sédentaire. Vous aurez un tableau qui vous donne des précisions dans quelques instants.</a:t>
            </a:r>
          </a:p>
          <a:p>
            <a:pPr defTabSz="990752">
              <a:defRPr/>
            </a:pPr>
            <a:r>
              <a:rPr lang="fr-FR" b="1" dirty="0"/>
              <a:t>CLIC</a:t>
            </a:r>
          </a:p>
          <a:p>
            <a:r>
              <a:rPr lang="fr-FR" b="0" dirty="0"/>
              <a:t>Deuxième condition : Avoir au minimum 150 trimestre d’assurance dans un ou plusieurs régimes de retraite obligatoires.</a:t>
            </a:r>
          </a:p>
          <a:p>
            <a:pPr defTabSz="990752">
              <a:defRPr/>
            </a:pPr>
            <a:r>
              <a:rPr lang="fr-FR" b="1" dirty="0"/>
              <a:t>CLIC</a:t>
            </a:r>
          </a:p>
          <a:p>
            <a:r>
              <a:rPr lang="fr-FR" b="0" dirty="0"/>
              <a:t>Et enfin troisième condition : travailler à temps partiel ou être à temps incomplet ou non-complet.</a:t>
            </a:r>
          </a:p>
          <a:p>
            <a:pPr defTabSz="990752">
              <a:defRPr/>
            </a:pPr>
            <a:r>
              <a:rPr lang="fr-FR" b="1" dirty="0"/>
              <a:t>CLIC</a:t>
            </a:r>
          </a:p>
          <a:p>
            <a:r>
              <a:rPr lang="fr-FR" b="0" dirty="0"/>
              <a:t>A noter : le cumul d’emploi n’est pas compatible avec la retraite progressive. En effet, comme expliqué il y a quelques instants, le dispositif a vocation à alléger le temps de travail en fin de carrière pour permettre à l’agent de « souffler un peu » quand l’usure professionnelle commence à se faire sentir avec l’âge. Prendre un deuxième emploi en cumul d’activité n’est donc pas du tout dans l’esprit de cet allègement du temps de travail, ce qui explique que ce ne soit pas compatible.</a:t>
            </a:r>
          </a:p>
          <a:p>
            <a:r>
              <a:rPr lang="fr-FR" b="1" dirty="0"/>
              <a:t>CLIC</a:t>
            </a:r>
            <a:endParaRPr lang="fr-FR" b="0"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5</a:t>
            </a:fld>
            <a:endParaRPr lang="fr-FR" dirty="0"/>
          </a:p>
        </p:txBody>
      </p:sp>
      <p:sp>
        <p:nvSpPr>
          <p:cNvPr id="5" name="Espace réservé de la date 4">
            <a:extLst>
              <a:ext uri="{FF2B5EF4-FFF2-40B4-BE49-F238E27FC236}">
                <a16:creationId xmlns:a16="http://schemas.microsoft.com/office/drawing/2014/main" id="{4CF63F1F-43D4-F5FA-C6B2-C439488BE01C}"/>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72E7E946-F790-4A69-39A4-DAB086F35575}"/>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17670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vous, certains peuvent relever du droit au départ anticipé au titre des catégories active ou super-active.. J’apporte tout de suite une précision concernant cette catégorie de personnel.</a:t>
            </a:r>
          </a:p>
          <a:p>
            <a:pPr defTabSz="990752">
              <a:defRPr/>
            </a:pPr>
            <a:r>
              <a:rPr lang="fr-FR" b="1" dirty="0"/>
              <a:t>CLIC</a:t>
            </a:r>
          </a:p>
          <a:p>
            <a:r>
              <a:rPr lang="fr-FR" dirty="0"/>
              <a:t>Il n’y a pas de dispositions spécifiques. Ce sont les mêmes conditions que pour les catégories sédentaires.</a:t>
            </a:r>
          </a:p>
          <a:p>
            <a:pPr defTabSz="990752">
              <a:defRPr/>
            </a:pPr>
            <a:r>
              <a:rPr lang="fr-FR" b="1" dirty="0"/>
              <a:t>CLIC</a:t>
            </a:r>
          </a:p>
          <a:p>
            <a:r>
              <a:rPr lang="fr-FR" dirty="0"/>
              <a:t>Il n’est donc pas possible de bénéficier du dispositif deux ans avant l’âge d’ouverture des droits de la catégorie active qui s’étale entre 57 et 59 ans ou super-active qui s’étale de 52 à 54ans.</a:t>
            </a:r>
          </a:p>
          <a:p>
            <a:pPr defTabSz="990752">
              <a:defRPr/>
            </a:pPr>
            <a:r>
              <a:rPr lang="fr-FR" b="1" dirty="0"/>
              <a:t>CLIC</a:t>
            </a:r>
          </a:p>
          <a:p>
            <a:r>
              <a:rPr lang="fr-FR" dirty="0"/>
              <a:t>La retraite progressive n’est possible qu’à compter de deux ans avant l’âge de départ des catégories sédentaires qui s’étale entre 62 et 64 ans</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6</a:t>
            </a:fld>
            <a:endParaRPr lang="fr-FR" dirty="0"/>
          </a:p>
        </p:txBody>
      </p:sp>
      <p:sp>
        <p:nvSpPr>
          <p:cNvPr id="5" name="Espace réservé de la date 4">
            <a:extLst>
              <a:ext uri="{FF2B5EF4-FFF2-40B4-BE49-F238E27FC236}">
                <a16:creationId xmlns:a16="http://schemas.microsoft.com/office/drawing/2014/main" id="{F510F9A6-2B34-3EA9-187A-3D0A8A0AE343}"/>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0564C273-C617-9550-1E66-EBCA718B07F7}"/>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5014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tableau qui vous permet donc à toutes et à tous, que vous soyez en catégorie sédentaire ou active ou super-active, de savoir à partir de quel âge vous pouvez demander à bénéficier de la retraite progressive.</a:t>
            </a:r>
          </a:p>
          <a:p>
            <a:pPr defTabSz="990752">
              <a:defRPr/>
            </a:pPr>
            <a:r>
              <a:rPr lang="fr-FR" b="1" dirty="0"/>
              <a:t>CLIC</a:t>
            </a:r>
          </a:p>
          <a:p>
            <a:r>
              <a:rPr lang="fr-FR" dirty="0"/>
              <a:t>Je vous laisse un peu de temps pour prendre connaissance du tableau. En fonction de votre date de naissance que vous trouverez dans la première colonne, vous pouvez donc savoir à partir de quel âge il est possible de demander la retraite progressive en regardant la deuxième colonne.</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7</a:t>
            </a:fld>
            <a:endParaRPr lang="fr-FR" dirty="0"/>
          </a:p>
        </p:txBody>
      </p:sp>
      <p:sp>
        <p:nvSpPr>
          <p:cNvPr id="5" name="Espace réservé de la date 4">
            <a:extLst>
              <a:ext uri="{FF2B5EF4-FFF2-40B4-BE49-F238E27FC236}">
                <a16:creationId xmlns:a16="http://schemas.microsoft.com/office/drawing/2014/main" id="{8053D8EE-3ADB-7B66-F702-CECFEEAFC0ED}"/>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060EDD8B-BE6C-9AA8-5517-F56691549041}"/>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4205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reviens sur la troisième condition qui est exigée pour pouvoir bénéficier de la retraite progressive, à savoir travailler à temps partiel ou incomplet.</a:t>
            </a:r>
          </a:p>
          <a:p>
            <a:pPr defTabSz="990752">
              <a:defRPr/>
            </a:pPr>
            <a:r>
              <a:rPr lang="fr-FR" b="1" dirty="0"/>
              <a:t>CLIC</a:t>
            </a:r>
          </a:p>
          <a:p>
            <a:r>
              <a:rPr lang="fr-FR" dirty="0"/>
              <a:t>Il faut faire la différence entre le temps partiel et le temps incomplet ou non complet. Le temps partiel est une quotité de travail réduite qui est accordée à la demande de l’agent. La notion de temps incomplet fait référence à une situation qui est subie par l’agent à qui l’employeur impose un temps de travail inférieur à un temps complet. </a:t>
            </a:r>
          </a:p>
          <a:p>
            <a:r>
              <a:rPr lang="fr-FR" b="1" dirty="0"/>
              <a:t>CLIC</a:t>
            </a:r>
            <a:endParaRPr lang="fr-FR" dirty="0"/>
          </a:p>
          <a:p>
            <a:r>
              <a:rPr lang="fr-FR" dirty="0"/>
              <a:t>Pour bénéficier d’une retraite progressive l’agent doit bénéficier d’un temps partiel entre 50 et 90 pour cent</a:t>
            </a:r>
            <a:r>
              <a:rPr lang="fr-FR"/>
              <a:t>. </a:t>
            </a:r>
            <a:endParaRPr lang="fr-FR" dirty="0"/>
          </a:p>
          <a:p>
            <a:r>
              <a:rPr lang="fr-FR" dirty="0"/>
              <a:t>J’y reviens après, mais vous l’avez déjà certainement compris pour bénéficier de la retraite progressive il faut donc demander et surtout obtenir un temps partiel.</a:t>
            </a:r>
          </a:p>
          <a:p>
            <a:pPr defTabSz="990752">
              <a:defRPr/>
            </a:pPr>
            <a:r>
              <a:rPr lang="fr-FR" b="1" dirty="0"/>
              <a:t>CLIC</a:t>
            </a:r>
          </a:p>
          <a:p>
            <a:r>
              <a:rPr lang="fr-FR" dirty="0"/>
              <a:t>Dans le cas particulier des agents qui sont à temps incomplet ou non complet, c’est-à-dire en quelque sorte qui sont à temps partiel subi et imposé par l’employeur, il n’y a pas besoin d’autorisation et la retraite progressive est alors accessible directement.</a:t>
            </a:r>
          </a:p>
          <a:p>
            <a:pPr defTabSz="990752">
              <a:defRPr/>
            </a:pPr>
            <a:r>
              <a:rPr lang="fr-FR" b="1" dirty="0"/>
              <a:t>CLIC</a:t>
            </a:r>
          </a:p>
          <a:p>
            <a:r>
              <a:rPr lang="fr-FR" dirty="0"/>
              <a:t>J’attire votre attention sur le temps partiel thérapeutique. Celui-ci ne permet pas de bénéficier de la retraite progressive puisqu’il est rémunéré à 100 % même si la quotité de travail est à temps partiel.</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8</a:t>
            </a:fld>
            <a:endParaRPr lang="fr-FR" dirty="0"/>
          </a:p>
        </p:txBody>
      </p:sp>
      <p:sp>
        <p:nvSpPr>
          <p:cNvPr id="5" name="Espace réservé de la date 4">
            <a:extLst>
              <a:ext uri="{FF2B5EF4-FFF2-40B4-BE49-F238E27FC236}">
                <a16:creationId xmlns:a16="http://schemas.microsoft.com/office/drawing/2014/main" id="{33EBCD50-918E-003D-ADDE-4D5187694793}"/>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A66BC0A5-83AA-BFAF-F67E-F57F4019908D}"/>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314410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le disais il y a quelques instants pour bénéficier de la retraite progressive il faut obtenir une autorisation de travail à temps partiel. Et c’est là que réside le principal frein à la mise en place concrète du dispositif dans la fonction publique.</a:t>
            </a:r>
          </a:p>
          <a:p>
            <a:pPr defTabSz="990752">
              <a:defRPr/>
            </a:pPr>
            <a:r>
              <a:rPr lang="fr-FR" b="1" dirty="0"/>
              <a:t>CLIC</a:t>
            </a:r>
          </a:p>
          <a:p>
            <a:r>
              <a:rPr lang="fr-FR" dirty="0"/>
              <a:t>En effet obtenir le temps partiel n’est pas toujours simple, c’est le moins que l’on puisse dire. Et cela pour deux raisons :</a:t>
            </a:r>
          </a:p>
          <a:p>
            <a:pPr defTabSz="990752">
              <a:defRPr/>
            </a:pPr>
            <a:r>
              <a:rPr lang="fr-FR" b="1" dirty="0"/>
              <a:t>CLIC</a:t>
            </a:r>
          </a:p>
          <a:p>
            <a:r>
              <a:rPr lang="fr-FR" dirty="0"/>
              <a:t>Tout d’abord avec la crise d’attractivité de nos métiers et la pénurie de personnel qui en découle l’administration rencontre de grosses difficultés pour de nombreux services pour trouver les ressources en personnel suffisantes pour compléter les fractions de poste libérées par le temps partiel.</a:t>
            </a:r>
          </a:p>
          <a:p>
            <a:pPr defTabSz="990752">
              <a:defRPr/>
            </a:pPr>
            <a:r>
              <a:rPr lang="fr-FR" b="1" dirty="0"/>
              <a:t>CLIC</a:t>
            </a:r>
          </a:p>
          <a:p>
            <a:r>
              <a:rPr lang="fr-FR" dirty="0"/>
              <a:t>Ensuite les difficultés d’organisation du service peuvent également expliquer les difficultés rencontrées ici ou là pour accorder des temps partiels sur autorisation.</a:t>
            </a:r>
          </a:p>
          <a:p>
            <a:pPr defTabSz="990752">
              <a:defRPr/>
            </a:pPr>
            <a:r>
              <a:rPr lang="fr-FR" b="1" dirty="0"/>
              <a:t>CLIC</a:t>
            </a:r>
          </a:p>
          <a:p>
            <a:endParaRPr lang="fr-FR" dirty="0"/>
          </a:p>
        </p:txBody>
      </p:sp>
      <p:sp>
        <p:nvSpPr>
          <p:cNvPr id="4" name="Espace réservé du numéro de diapositive 3"/>
          <p:cNvSpPr>
            <a:spLocks noGrp="1"/>
          </p:cNvSpPr>
          <p:nvPr>
            <p:ph type="sldNum" sz="quarter" idx="5"/>
          </p:nvPr>
        </p:nvSpPr>
        <p:spPr/>
        <p:txBody>
          <a:bodyPr/>
          <a:lstStyle/>
          <a:p>
            <a:fld id="{AD49B018-C95F-A349-A7FD-BF7B13C04547}" type="slidenum">
              <a:rPr lang="fr-FR" smtClean="0"/>
              <a:t>9</a:t>
            </a:fld>
            <a:endParaRPr lang="fr-FR" dirty="0"/>
          </a:p>
        </p:txBody>
      </p:sp>
      <p:sp>
        <p:nvSpPr>
          <p:cNvPr id="5" name="Espace réservé de la date 4">
            <a:extLst>
              <a:ext uri="{FF2B5EF4-FFF2-40B4-BE49-F238E27FC236}">
                <a16:creationId xmlns:a16="http://schemas.microsoft.com/office/drawing/2014/main" id="{F82424D2-6508-1F1E-4B05-EF1634564CF2}"/>
              </a:ext>
            </a:extLst>
          </p:cNvPr>
          <p:cNvSpPr>
            <a:spLocks noGrp="1"/>
          </p:cNvSpPr>
          <p:nvPr>
            <p:ph type="dt" idx="1"/>
          </p:nvPr>
        </p:nvSpPr>
        <p:spPr/>
        <p:txBody>
          <a:bodyPr/>
          <a:lstStyle/>
          <a:p>
            <a:r>
              <a:rPr lang="fr-FR"/>
              <a:t>LuL – octobre 2023</a:t>
            </a:r>
            <a:endParaRPr lang="fr-FR" dirty="0"/>
          </a:p>
        </p:txBody>
      </p:sp>
      <p:sp>
        <p:nvSpPr>
          <p:cNvPr id="6" name="Espace réservé de l'en-tête 5">
            <a:extLst>
              <a:ext uri="{FF2B5EF4-FFF2-40B4-BE49-F238E27FC236}">
                <a16:creationId xmlns:a16="http://schemas.microsoft.com/office/drawing/2014/main" id="{DFE8E825-5DA0-FAC6-4E03-3A95AA89E817}"/>
              </a:ext>
            </a:extLst>
          </p:cNvPr>
          <p:cNvSpPr>
            <a:spLocks noGrp="1"/>
          </p:cNvSpPr>
          <p:nvPr>
            <p:ph type="hdr" sz="quarter"/>
          </p:nvPr>
        </p:nvSpPr>
        <p:spPr/>
        <p:txBody>
          <a:bodyPr/>
          <a:lstStyle/>
          <a:p>
            <a:r>
              <a:rPr lang="fr-FR"/>
              <a:t>La retraite progressive en 1 heure</a:t>
            </a:r>
            <a:endParaRPr lang="fr-FR" dirty="0"/>
          </a:p>
        </p:txBody>
      </p:sp>
    </p:spTree>
    <p:extLst>
      <p:ext uri="{BB962C8B-B14F-4D97-AF65-F5344CB8AC3E}">
        <p14:creationId xmlns:p14="http://schemas.microsoft.com/office/powerpoint/2010/main" val="87310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345"/>
            <a:ext cx="7772400" cy="1401417"/>
          </a:xfrm>
        </p:spPr>
        <p:txBody>
          <a:bodyPr anchor="ctr">
            <a:normAutofit/>
          </a:bodyPr>
          <a:lstStyle>
            <a:lvl1pPr algn="ctr">
              <a:defRPr sz="4400"/>
            </a:lvl1pPr>
          </a:lstStyle>
          <a:p>
            <a:r>
              <a:rPr lang="fr-FR" dirty="0"/>
              <a:t>Modifiez le style du titre</a:t>
            </a:r>
            <a:endParaRPr lang="en-US" dirty="0"/>
          </a:p>
        </p:txBody>
      </p:sp>
      <p:sp>
        <p:nvSpPr>
          <p:cNvPr id="3" name="Subtitle 2"/>
          <p:cNvSpPr>
            <a:spLocks noGrp="1"/>
          </p:cNvSpPr>
          <p:nvPr>
            <p:ph type="subTitle" idx="1"/>
          </p:nvPr>
        </p:nvSpPr>
        <p:spPr>
          <a:xfrm>
            <a:off x="1143000" y="2220499"/>
            <a:ext cx="6858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728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94D20"/>
                </a:solidFill>
              </a:defRPr>
            </a:lvl1p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190510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454762"/>
          </a:xfrm>
        </p:spPr>
        <p:txBody>
          <a:bodyPr vert="eaVert"/>
          <a:lstStyle>
            <a:lvl1pPr>
              <a:defRPr>
                <a:solidFill>
                  <a:srgbClr val="D94D20"/>
                </a:solidFill>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141996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26329"/>
                </a:solidFill>
              </a:defRPr>
            </a:lvl1p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354189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8906"/>
            <a:ext cx="7886700" cy="1003852"/>
          </a:xfrm>
        </p:spPr>
        <p:txBody>
          <a:bodyPr anchor="ctr">
            <a:normAutofit/>
          </a:bodyPr>
          <a:lstStyle>
            <a:lvl1pPr>
              <a:defRPr sz="4400">
                <a:solidFill>
                  <a:srgbClr val="C83874"/>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23888" y="2104682"/>
            <a:ext cx="7886700" cy="1500187"/>
          </a:xfrm>
        </p:spPr>
        <p:txBody>
          <a:bodyPr>
            <a:noAutofit/>
          </a:bodyPr>
          <a:lstStyle>
            <a:lvl1pPr marL="0" indent="0">
              <a:buNone/>
              <a:defRPr sz="2800">
                <a:solidFill>
                  <a:srgbClr val="372C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129965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83874"/>
                </a:solidFill>
              </a:defRPr>
            </a:lvl1pPr>
          </a:lstStyle>
          <a:p>
            <a:r>
              <a:rPr lang="fr-FR" dirty="0"/>
              <a:t>Modifiez le style du titre</a:t>
            </a:r>
            <a:endParaRPr lang="en-US" dirty="0"/>
          </a:p>
        </p:txBody>
      </p:sp>
      <p:sp>
        <p:nvSpPr>
          <p:cNvPr id="3" name="Content Placeholder 2"/>
          <p:cNvSpPr>
            <a:spLocks noGrp="1"/>
          </p:cNvSpPr>
          <p:nvPr>
            <p:ph sz="half" idx="1"/>
          </p:nvPr>
        </p:nvSpPr>
        <p:spPr>
          <a:xfrm>
            <a:off x="628650" y="1825625"/>
            <a:ext cx="3886200" cy="4136560"/>
          </a:xfrm>
        </p:spPr>
        <p:txBody>
          <a:bodyPr/>
          <a:lstStyle/>
          <a:p>
            <a:pPr lvl="0"/>
            <a:r>
              <a:rPr lang="fr-FR" dirty="0"/>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136560"/>
          </a:xfrm>
        </p:spPr>
        <p:txBody>
          <a:bodyPr/>
          <a:lstStyle/>
          <a:p>
            <a:pPr lvl="0"/>
            <a:r>
              <a:rPr lang="fr-FR"/>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405871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C83874"/>
                </a:solidFill>
              </a:defRPr>
            </a:lvl1pPr>
          </a:lstStyle>
          <a:p>
            <a:r>
              <a:rPr lang="fr-FR" dirty="0"/>
              <a:t>Modifiez le style du titre</a:t>
            </a:r>
            <a:endParaRPr lang="en-US" dirty="0"/>
          </a:p>
        </p:txBody>
      </p:sp>
      <p:sp>
        <p:nvSpPr>
          <p:cNvPr id="4" name="Content Placeholder 3"/>
          <p:cNvSpPr>
            <a:spLocks noGrp="1"/>
          </p:cNvSpPr>
          <p:nvPr>
            <p:ph sz="half" idx="2"/>
          </p:nvPr>
        </p:nvSpPr>
        <p:spPr>
          <a:xfrm>
            <a:off x="629842" y="1895277"/>
            <a:ext cx="3868340" cy="4081778"/>
          </a:xfrm>
        </p:spPr>
        <p:txBody>
          <a:bodyPr/>
          <a:lstStyle/>
          <a:p>
            <a:pPr lvl="0"/>
            <a:r>
              <a:rPr lang="fr-FR" dirty="0"/>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1895277"/>
            <a:ext cx="3887391" cy="4081778"/>
          </a:xfrm>
        </p:spPr>
        <p:txBody>
          <a:bodyPr/>
          <a:lstStyle/>
          <a:p>
            <a:pPr lvl="0"/>
            <a:r>
              <a:rPr lang="fr-FR"/>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97349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83874"/>
                </a:solidFill>
              </a:defRPr>
            </a:lvl1pPr>
          </a:lstStyle>
          <a:p>
            <a:r>
              <a:rPr lang="fr-FR" dirty="0"/>
              <a:t>Modifiez le style du titre</a:t>
            </a:r>
            <a:endParaRPr lang="en-US" dirty="0"/>
          </a:p>
        </p:txBody>
      </p:sp>
    </p:spTree>
    <p:extLst>
      <p:ext uri="{BB962C8B-B14F-4D97-AF65-F5344CB8AC3E}">
        <p14:creationId xmlns:p14="http://schemas.microsoft.com/office/powerpoint/2010/main" val="374370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7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Autofit/>
          </a:bodyPr>
          <a:lstStyle>
            <a:lvl1pPr>
              <a:defRPr sz="4400">
                <a:solidFill>
                  <a:srgbClr val="C83874"/>
                </a:solidFill>
              </a:defRPr>
            </a:lvl1pPr>
          </a:lstStyle>
          <a:p>
            <a:r>
              <a:rPr lang="fr-FR" dirty="0"/>
              <a:t>Modifiez le style du titre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395357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Autofit/>
          </a:bodyPr>
          <a:lstStyle>
            <a:lvl1pPr>
              <a:defRPr sz="4400">
                <a:solidFill>
                  <a:srgbClr val="C83874"/>
                </a:solidFill>
              </a:defRPr>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274295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005020"/>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grpSp>
        <p:nvGrpSpPr>
          <p:cNvPr id="8" name="Groupe 7">
            <a:extLst>
              <a:ext uri="{FF2B5EF4-FFF2-40B4-BE49-F238E27FC236}">
                <a16:creationId xmlns:a16="http://schemas.microsoft.com/office/drawing/2014/main" id="{92961432-5D41-5CA9-2CF7-D9DDC68C4B71}"/>
              </a:ext>
            </a:extLst>
          </p:cNvPr>
          <p:cNvGrpSpPr/>
          <p:nvPr userDrawn="1"/>
        </p:nvGrpSpPr>
        <p:grpSpPr>
          <a:xfrm>
            <a:off x="73239" y="5859188"/>
            <a:ext cx="7470476" cy="733923"/>
            <a:chOff x="138897" y="5943600"/>
            <a:chExt cx="7399824" cy="914400"/>
          </a:xfrm>
        </p:grpSpPr>
        <p:sp>
          <p:nvSpPr>
            <p:cNvPr id="9" name="ZoneTexte 8">
              <a:extLst>
                <a:ext uri="{FF2B5EF4-FFF2-40B4-BE49-F238E27FC236}">
                  <a16:creationId xmlns:a16="http://schemas.microsoft.com/office/drawing/2014/main" id="{DF4F0D99-7FD7-7744-8CDE-1FC4875AF408}"/>
                </a:ext>
              </a:extLst>
            </p:cNvPr>
            <p:cNvSpPr txBox="1"/>
            <p:nvPr userDrawn="1"/>
          </p:nvSpPr>
          <p:spPr>
            <a:xfrm>
              <a:off x="5557520" y="5943600"/>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465BB406-C359-114D-9A71-DC6BEE4358AF}"/>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38897" y="6009544"/>
              <a:ext cx="7399824" cy="848456"/>
            </a:xfrm>
            <a:prstGeom prst="rect">
              <a:avLst/>
            </a:prstGeom>
          </p:spPr>
        </p:pic>
        <p:sp>
          <p:nvSpPr>
            <p:cNvPr id="7" name="Rectangle 6">
              <a:extLst>
                <a:ext uri="{FF2B5EF4-FFF2-40B4-BE49-F238E27FC236}">
                  <a16:creationId xmlns:a16="http://schemas.microsoft.com/office/drawing/2014/main" id="{6A11E536-C4DE-97DC-9228-92B7A85FEEAD}"/>
                </a:ext>
              </a:extLst>
            </p:cNvPr>
            <p:cNvSpPr/>
            <p:nvPr userDrawn="1"/>
          </p:nvSpPr>
          <p:spPr>
            <a:xfrm>
              <a:off x="2200656" y="6242304"/>
              <a:ext cx="2816352" cy="432816"/>
            </a:xfrm>
            <a:prstGeom prst="rect">
              <a:avLst/>
            </a:prstGeom>
            <a:solidFill>
              <a:srgbClr val="F29200"/>
            </a:solidFill>
            <a:ln>
              <a:solidFill>
                <a:srgbClr val="F2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DD98EB60-4BEE-7C04-A674-48CCE1D9062D}"/>
                </a:ext>
              </a:extLst>
            </p:cNvPr>
            <p:cNvSpPr txBox="1"/>
            <p:nvPr userDrawn="1"/>
          </p:nvSpPr>
          <p:spPr>
            <a:xfrm>
              <a:off x="1664208" y="6275735"/>
              <a:ext cx="5283200" cy="338554"/>
            </a:xfrm>
            <a:prstGeom prst="rect">
              <a:avLst/>
            </a:prstGeom>
            <a:solidFill>
              <a:srgbClr val="F29200"/>
            </a:solidFill>
          </p:spPr>
          <p:txBody>
            <a:bodyPr wrap="square" rtlCol="0">
              <a:spAutoFit/>
            </a:bodyPr>
            <a:lstStyle/>
            <a:p>
              <a:r>
                <a:rPr lang="fr-FR" sz="1600" dirty="0">
                  <a:solidFill>
                    <a:schemeClr val="bg1"/>
                  </a:solidFill>
                  <a:latin typeface="Arial Black" panose="020B0A04020102020204" pitchFamily="34" charset="0"/>
                </a:rPr>
                <a:t>LA RETRAITE PROGRESSIVE EN 1H</a:t>
              </a:r>
            </a:p>
          </p:txBody>
        </p:sp>
      </p:grpSp>
      <p:pic>
        <p:nvPicPr>
          <p:cNvPr id="14" name="Image 13">
            <a:extLst>
              <a:ext uri="{FF2B5EF4-FFF2-40B4-BE49-F238E27FC236}">
                <a16:creationId xmlns:a16="http://schemas.microsoft.com/office/drawing/2014/main" id="{B01CB747-B1D7-8198-D940-4886B349FE7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25258" y="5541075"/>
            <a:ext cx="1188571" cy="1145783"/>
          </a:xfrm>
          <a:prstGeom prst="rect">
            <a:avLst/>
          </a:prstGeom>
        </p:spPr>
      </p:pic>
    </p:spTree>
    <p:extLst>
      <p:ext uri="{BB962C8B-B14F-4D97-AF65-F5344CB8AC3E}">
        <p14:creationId xmlns:p14="http://schemas.microsoft.com/office/powerpoint/2010/main" val="2106907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2C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La retraite progressive en 1h</a:t>
            </a:r>
          </a:p>
        </p:txBody>
      </p:sp>
      <p:pic>
        <p:nvPicPr>
          <p:cNvPr id="7" name="Image 6" descr="Une image contenant Police, logo, texte, Graphique&#10;&#10;Description générée automatiquement">
            <a:extLst>
              <a:ext uri="{FF2B5EF4-FFF2-40B4-BE49-F238E27FC236}">
                <a16:creationId xmlns:a16="http://schemas.microsoft.com/office/drawing/2014/main" id="{8B56F683-7442-0BD1-B422-8149720D3144}"/>
              </a:ext>
            </a:extLst>
          </p:cNvPr>
          <p:cNvPicPr>
            <a:picLocks noChangeAspect="1"/>
          </p:cNvPicPr>
          <p:nvPr/>
        </p:nvPicPr>
        <p:blipFill>
          <a:blip r:embed="rId3"/>
          <a:stretch>
            <a:fillRect/>
          </a:stretch>
        </p:blipFill>
        <p:spPr>
          <a:xfrm>
            <a:off x="7654604" y="5571652"/>
            <a:ext cx="1286348" cy="1286348"/>
          </a:xfrm>
          <a:prstGeom prst="rect">
            <a:avLst/>
          </a:prstGeom>
        </p:spPr>
      </p:pic>
      <p:pic>
        <p:nvPicPr>
          <p:cNvPr id="5" name="Espace réservé du contenu 4">
            <a:extLst>
              <a:ext uri="{FF2B5EF4-FFF2-40B4-BE49-F238E27FC236}">
                <a16:creationId xmlns:a16="http://schemas.microsoft.com/office/drawing/2014/main" id="{71DF98CB-486F-317A-4AA2-75869D6C259B}"/>
              </a:ext>
            </a:extLst>
          </p:cNvPr>
          <p:cNvPicPr>
            <a:picLocks noGrp="1" noChangeAspect="1"/>
          </p:cNvPicPr>
          <p:nvPr>
            <p:ph idx="1"/>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69554" y="1625375"/>
            <a:ext cx="6004892" cy="4005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360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379A6-B111-8D6E-30A7-DC1131C326E4}"/>
              </a:ext>
            </a:extLst>
          </p:cNvPr>
          <p:cNvSpPr>
            <a:spLocks noGrp="1"/>
          </p:cNvSpPr>
          <p:nvPr>
            <p:ph type="title"/>
          </p:nvPr>
        </p:nvSpPr>
        <p:spPr/>
        <p:txBody>
          <a:bodyPr/>
          <a:lstStyle/>
          <a:p>
            <a:r>
              <a:rPr lang="fr-FR" dirty="0"/>
              <a:t>Calcul de la pension partielle</a:t>
            </a:r>
          </a:p>
        </p:txBody>
      </p:sp>
      <p:sp>
        <p:nvSpPr>
          <p:cNvPr id="3" name="Espace réservé du contenu 2">
            <a:extLst>
              <a:ext uri="{FF2B5EF4-FFF2-40B4-BE49-F238E27FC236}">
                <a16:creationId xmlns:a16="http://schemas.microsoft.com/office/drawing/2014/main" id="{E7BF5FFF-B17F-3E12-1508-7B15037F0818}"/>
              </a:ext>
            </a:extLst>
          </p:cNvPr>
          <p:cNvSpPr>
            <a:spLocks noGrp="1"/>
          </p:cNvSpPr>
          <p:nvPr>
            <p:ph idx="1"/>
          </p:nvPr>
        </p:nvSpPr>
        <p:spPr>
          <a:xfrm>
            <a:off x="628650" y="3894032"/>
            <a:ext cx="7886700" cy="2273969"/>
          </a:xfrm>
        </p:spPr>
        <p:txBody>
          <a:bodyPr>
            <a:normAutofit/>
          </a:bodyPr>
          <a:lstStyle/>
          <a:p>
            <a:pPr marL="514350" indent="-514350">
              <a:buFont typeface="+mj-lt"/>
              <a:buAutoNum type="arabicParenR"/>
            </a:pPr>
            <a:r>
              <a:rPr lang="fr-FR" dirty="0"/>
              <a:t>on calcule la pension complète à la date d’effet de la retraite progressive</a:t>
            </a:r>
          </a:p>
          <a:p>
            <a:pPr marL="514350" indent="-514350">
              <a:buFont typeface="+mj-lt"/>
              <a:buAutoNum type="arabicParenR"/>
            </a:pPr>
            <a:endParaRPr lang="fr-FR" sz="500" dirty="0"/>
          </a:p>
          <a:p>
            <a:pPr marL="514350" indent="-514350">
              <a:buFont typeface="+mj-lt"/>
              <a:buAutoNum type="arabicParenR"/>
            </a:pPr>
            <a:r>
              <a:rPr lang="fr-FR" dirty="0"/>
              <a:t>on lui applique un coefficient égal à la quotité non travaillée</a:t>
            </a:r>
          </a:p>
          <a:p>
            <a:pPr marL="0" indent="0">
              <a:buNone/>
            </a:pPr>
            <a:endParaRPr lang="fr-FR" dirty="0"/>
          </a:p>
        </p:txBody>
      </p:sp>
      <p:pic>
        <p:nvPicPr>
          <p:cNvPr id="4" name="Image 3">
            <a:extLst>
              <a:ext uri="{FF2B5EF4-FFF2-40B4-BE49-F238E27FC236}">
                <a16:creationId xmlns:a16="http://schemas.microsoft.com/office/drawing/2014/main" id="{4C6E0BAB-274D-D423-7D06-F36B1F8F7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3812" y="1492148"/>
            <a:ext cx="3896375" cy="2164653"/>
          </a:xfrm>
          <a:prstGeom prst="rect">
            <a:avLst/>
          </a:prstGeom>
        </p:spPr>
      </p:pic>
      <p:pic>
        <p:nvPicPr>
          <p:cNvPr id="5" name="Image 4" descr="Une image contenant Police, logo, texte, Graphique&#10;&#10;Description générée automatiquement">
            <a:extLst>
              <a:ext uri="{FF2B5EF4-FFF2-40B4-BE49-F238E27FC236}">
                <a16:creationId xmlns:a16="http://schemas.microsoft.com/office/drawing/2014/main" id="{58312C5F-B161-6FA7-849D-EDADE8AFB70A}"/>
              </a:ext>
            </a:extLst>
          </p:cNvPr>
          <p:cNvPicPr>
            <a:picLocks noChangeAspect="1"/>
          </p:cNvPicPr>
          <p:nvPr/>
        </p:nvPicPr>
        <p:blipFill>
          <a:blip r:embed="rId4"/>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4553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4014E-17EE-DB0F-B9E3-F55BE23F4668}"/>
              </a:ext>
            </a:extLst>
          </p:cNvPr>
          <p:cNvSpPr>
            <a:spLocks noGrp="1"/>
          </p:cNvSpPr>
          <p:nvPr>
            <p:ph type="title"/>
          </p:nvPr>
        </p:nvSpPr>
        <p:spPr/>
        <p:txBody>
          <a:bodyPr/>
          <a:lstStyle/>
          <a:p>
            <a:r>
              <a:rPr lang="fr-FR" dirty="0"/>
              <a:t>Exemple : retraite progressive à 25%</a:t>
            </a:r>
          </a:p>
        </p:txBody>
      </p:sp>
      <p:sp>
        <p:nvSpPr>
          <p:cNvPr id="3" name="Espace réservé du contenu 2">
            <a:extLst>
              <a:ext uri="{FF2B5EF4-FFF2-40B4-BE49-F238E27FC236}">
                <a16:creationId xmlns:a16="http://schemas.microsoft.com/office/drawing/2014/main" id="{5B3519F6-DF03-91A1-2BD4-58EC603DC4DE}"/>
              </a:ext>
            </a:extLst>
          </p:cNvPr>
          <p:cNvSpPr>
            <a:spLocks noGrp="1"/>
          </p:cNvSpPr>
          <p:nvPr>
            <p:ph idx="1"/>
          </p:nvPr>
        </p:nvSpPr>
        <p:spPr>
          <a:xfrm>
            <a:off x="628650" y="2163827"/>
            <a:ext cx="3442309" cy="3250383"/>
          </a:xfrm>
          <a:ln>
            <a:solidFill>
              <a:schemeClr val="tx1"/>
            </a:solidFill>
          </a:ln>
        </p:spPr>
        <p:txBody>
          <a:bodyPr/>
          <a:lstStyle/>
          <a:p>
            <a:pPr marL="0" indent="0" algn="ctr">
              <a:buNone/>
            </a:pPr>
            <a:r>
              <a:rPr lang="fr-FR" dirty="0"/>
              <a:t>Rémunération</a:t>
            </a:r>
          </a:p>
        </p:txBody>
      </p:sp>
      <p:sp>
        <p:nvSpPr>
          <p:cNvPr id="4" name="Arc partiel 3">
            <a:extLst>
              <a:ext uri="{FF2B5EF4-FFF2-40B4-BE49-F238E27FC236}">
                <a16:creationId xmlns:a16="http://schemas.microsoft.com/office/drawing/2014/main" id="{B92541EB-7A92-923F-F5A5-56250213D610}"/>
              </a:ext>
            </a:extLst>
          </p:cNvPr>
          <p:cNvSpPr/>
          <p:nvPr/>
        </p:nvSpPr>
        <p:spPr>
          <a:xfrm rot="5400000">
            <a:off x="1088288" y="2891744"/>
            <a:ext cx="2191965" cy="2273473"/>
          </a:xfrm>
          <a:prstGeom prst="pie">
            <a:avLst>
              <a:gd name="adj1" fmla="val 0"/>
              <a:gd name="adj2" fmla="val 16181803"/>
            </a:avLst>
          </a:prstGeom>
          <a:solidFill>
            <a:srgbClr val="009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Arc partiel 4">
            <a:extLst>
              <a:ext uri="{FF2B5EF4-FFF2-40B4-BE49-F238E27FC236}">
                <a16:creationId xmlns:a16="http://schemas.microsoft.com/office/drawing/2014/main" id="{A06ED745-131C-0D9E-D092-880DBED21B90}"/>
              </a:ext>
            </a:extLst>
          </p:cNvPr>
          <p:cNvSpPr/>
          <p:nvPr/>
        </p:nvSpPr>
        <p:spPr>
          <a:xfrm rot="5400000">
            <a:off x="6204247" y="3315275"/>
            <a:ext cx="1462326" cy="1648342"/>
          </a:xfrm>
          <a:prstGeom prst="pie">
            <a:avLst>
              <a:gd name="adj1" fmla="val 16219578"/>
              <a:gd name="adj2" fmla="val 8077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Espace réservé du contenu 2">
            <a:extLst>
              <a:ext uri="{FF2B5EF4-FFF2-40B4-BE49-F238E27FC236}">
                <a16:creationId xmlns:a16="http://schemas.microsoft.com/office/drawing/2014/main" id="{F1CF3B54-E718-26A8-679E-A02DC9A0A542}"/>
              </a:ext>
            </a:extLst>
          </p:cNvPr>
          <p:cNvSpPr txBox="1">
            <a:spLocks/>
          </p:cNvSpPr>
          <p:nvPr/>
        </p:nvSpPr>
        <p:spPr>
          <a:xfrm>
            <a:off x="6111239" y="2616523"/>
            <a:ext cx="2164660" cy="25079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2C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t>Pension</a:t>
            </a:r>
          </a:p>
        </p:txBody>
      </p:sp>
      <p:sp>
        <p:nvSpPr>
          <p:cNvPr id="7" name="Croix 6">
            <a:extLst>
              <a:ext uri="{FF2B5EF4-FFF2-40B4-BE49-F238E27FC236}">
                <a16:creationId xmlns:a16="http://schemas.microsoft.com/office/drawing/2014/main" id="{E6B10DCF-F866-E724-60AB-D9A627E8D42F}"/>
              </a:ext>
            </a:extLst>
          </p:cNvPr>
          <p:cNvSpPr/>
          <p:nvPr/>
        </p:nvSpPr>
        <p:spPr>
          <a:xfrm>
            <a:off x="4333714" y="3366325"/>
            <a:ext cx="1152394" cy="1102291"/>
          </a:xfrm>
          <a:prstGeom prst="plus">
            <a:avLst>
              <a:gd name="adj" fmla="val 44318"/>
            </a:avLst>
          </a:prstGeom>
          <a:solidFill>
            <a:srgbClr val="009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B34D49B5-A330-3EAF-0347-0F474E735F59}"/>
              </a:ext>
            </a:extLst>
          </p:cNvPr>
          <p:cNvSpPr txBox="1"/>
          <p:nvPr/>
        </p:nvSpPr>
        <p:spPr>
          <a:xfrm>
            <a:off x="1544511" y="3415431"/>
            <a:ext cx="1279517" cy="584775"/>
          </a:xfrm>
          <a:prstGeom prst="rect">
            <a:avLst/>
          </a:prstGeom>
          <a:noFill/>
        </p:spPr>
        <p:txBody>
          <a:bodyPr wrap="none" rtlCol="0">
            <a:spAutoFit/>
          </a:bodyPr>
          <a:lstStyle/>
          <a:p>
            <a:r>
              <a:rPr lang="fr-FR" sz="3200" dirty="0">
                <a:solidFill>
                  <a:schemeClr val="bg1"/>
                </a:solidFill>
                <a:latin typeface="Arial Black" panose="020B0A04020102020204" pitchFamily="34" charset="0"/>
              </a:rPr>
              <a:t>75 %</a:t>
            </a:r>
          </a:p>
        </p:txBody>
      </p:sp>
      <p:sp>
        <p:nvSpPr>
          <p:cNvPr id="9" name="ZoneTexte 8">
            <a:extLst>
              <a:ext uri="{FF2B5EF4-FFF2-40B4-BE49-F238E27FC236}">
                <a16:creationId xmlns:a16="http://schemas.microsoft.com/office/drawing/2014/main" id="{43003DCA-E721-5B0E-AE70-136E6BB48AE7}"/>
              </a:ext>
            </a:extLst>
          </p:cNvPr>
          <p:cNvSpPr txBox="1"/>
          <p:nvPr/>
        </p:nvSpPr>
        <p:spPr>
          <a:xfrm>
            <a:off x="6856770" y="4109809"/>
            <a:ext cx="902811" cy="461665"/>
          </a:xfrm>
          <a:prstGeom prst="rect">
            <a:avLst/>
          </a:prstGeom>
          <a:noFill/>
        </p:spPr>
        <p:txBody>
          <a:bodyPr wrap="none" rtlCol="0">
            <a:spAutoFit/>
          </a:bodyPr>
          <a:lstStyle/>
          <a:p>
            <a:pPr algn="ctr"/>
            <a:r>
              <a:rPr lang="fr-FR" sz="2400" dirty="0">
                <a:solidFill>
                  <a:schemeClr val="bg1"/>
                </a:solidFill>
                <a:latin typeface="Arial Black" panose="020B0A04020102020204" pitchFamily="34" charset="0"/>
              </a:rPr>
              <a:t>25%</a:t>
            </a:r>
          </a:p>
        </p:txBody>
      </p:sp>
      <p:pic>
        <p:nvPicPr>
          <p:cNvPr id="10" name="Image 9" descr="Une image contenant Police, logo, texte, Graphique&#10;&#10;Description générée automatiquement">
            <a:extLst>
              <a:ext uri="{FF2B5EF4-FFF2-40B4-BE49-F238E27FC236}">
                <a16:creationId xmlns:a16="http://schemas.microsoft.com/office/drawing/2014/main" id="{42195827-96D3-D040-48BF-CB1EB74F36D2}"/>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4669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11BBD-EF21-70C1-5865-36C87C8828A6}"/>
              </a:ext>
            </a:extLst>
          </p:cNvPr>
          <p:cNvSpPr>
            <a:spLocks noGrp="1"/>
          </p:cNvSpPr>
          <p:nvPr>
            <p:ph type="title"/>
          </p:nvPr>
        </p:nvSpPr>
        <p:spPr/>
        <p:txBody>
          <a:bodyPr/>
          <a:lstStyle/>
          <a:p>
            <a:r>
              <a:rPr lang="fr-FR" dirty="0"/>
              <a:t>Cas des polypensionnés</a:t>
            </a:r>
          </a:p>
        </p:txBody>
      </p:sp>
      <p:sp>
        <p:nvSpPr>
          <p:cNvPr id="3" name="Espace réservé du contenu 2">
            <a:extLst>
              <a:ext uri="{FF2B5EF4-FFF2-40B4-BE49-F238E27FC236}">
                <a16:creationId xmlns:a16="http://schemas.microsoft.com/office/drawing/2014/main" id="{AA62355F-B02F-4ED4-4C35-F9FE08D294F5}"/>
              </a:ext>
            </a:extLst>
          </p:cNvPr>
          <p:cNvSpPr>
            <a:spLocks noGrp="1"/>
          </p:cNvSpPr>
          <p:nvPr>
            <p:ph idx="1"/>
          </p:nvPr>
        </p:nvSpPr>
        <p:spPr>
          <a:xfrm>
            <a:off x="628650" y="2296444"/>
            <a:ext cx="7886700" cy="2265112"/>
          </a:xfrm>
        </p:spPr>
        <p:txBody>
          <a:bodyPr/>
          <a:lstStyle/>
          <a:p>
            <a:pPr marL="0" indent="0">
              <a:buNone/>
            </a:pPr>
            <a:r>
              <a:rPr lang="fr-FR" dirty="0"/>
              <a:t>Le bénéfice de la pension partielle entraîne la liquidation provisoire et le service d'une même fraction de pension dans tous les régimes de retraite de base légalement obligatoires.</a:t>
            </a:r>
          </a:p>
        </p:txBody>
      </p:sp>
      <p:pic>
        <p:nvPicPr>
          <p:cNvPr id="4" name="Image 3" descr="Une image contenant Police, logo, texte, Graphique&#10;&#10;Description générée automatiquement">
            <a:extLst>
              <a:ext uri="{FF2B5EF4-FFF2-40B4-BE49-F238E27FC236}">
                <a16:creationId xmlns:a16="http://schemas.microsoft.com/office/drawing/2014/main" id="{056DE1D5-8DA9-50F8-B1AB-50FF01EFF1E8}"/>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17041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L’évolution du montant de la pension partielle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500103" y="2607021"/>
            <a:ext cx="7886700" cy="4005020"/>
          </a:xfrm>
        </p:spPr>
        <p:txBody>
          <a:bodyPr/>
          <a:lstStyle/>
          <a:p>
            <a:pPr marL="0" indent="0">
              <a:buNone/>
            </a:pPr>
            <a:r>
              <a:rPr lang="fr-FR" dirty="0"/>
              <a:t>En fonction de :</a:t>
            </a:r>
          </a:p>
          <a:p>
            <a:r>
              <a:rPr lang="fr-FR" dirty="0"/>
              <a:t>l'évolution de la quotité non travaillée</a:t>
            </a:r>
          </a:p>
          <a:p>
            <a:pPr marL="0" indent="0">
              <a:buNone/>
            </a:pPr>
            <a:endParaRPr lang="fr-FR" dirty="0"/>
          </a:p>
          <a:p>
            <a:r>
              <a:rPr lang="fr-FR" dirty="0"/>
              <a:t>Avancement / promo</a:t>
            </a:r>
          </a:p>
          <a:p>
            <a:endParaRPr lang="fr-FR" dirty="0"/>
          </a:p>
          <a:p>
            <a:r>
              <a:rPr lang="fr-FR" dirty="0"/>
              <a:t>Augmentation des trimestres</a:t>
            </a:r>
          </a:p>
        </p:txBody>
      </p:sp>
      <p:sp>
        <p:nvSpPr>
          <p:cNvPr id="4" name="Rectangle 3">
            <a:extLst>
              <a:ext uri="{FF2B5EF4-FFF2-40B4-BE49-F238E27FC236}">
                <a16:creationId xmlns:a16="http://schemas.microsoft.com/office/drawing/2014/main" id="{BE45D987-BB9D-9D40-3576-B6EAB8ED7075}"/>
              </a:ext>
            </a:extLst>
          </p:cNvPr>
          <p:cNvSpPr/>
          <p:nvPr/>
        </p:nvSpPr>
        <p:spPr>
          <a:xfrm rot="20363021">
            <a:off x="3753798" y="4112226"/>
            <a:ext cx="1978486" cy="584775"/>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NON</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a:extLst>
              <a:ext uri="{FF2B5EF4-FFF2-40B4-BE49-F238E27FC236}">
                <a16:creationId xmlns:a16="http://schemas.microsoft.com/office/drawing/2014/main" id="{6B40214F-4D8E-1DB9-A5DC-2AC02A776246}"/>
              </a:ext>
            </a:extLst>
          </p:cNvPr>
          <p:cNvSpPr/>
          <p:nvPr/>
        </p:nvSpPr>
        <p:spPr>
          <a:xfrm rot="20363021">
            <a:off x="4944308" y="5103110"/>
            <a:ext cx="1978486" cy="584775"/>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NON</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7" name="Connecteur droit 6">
            <a:extLst>
              <a:ext uri="{FF2B5EF4-FFF2-40B4-BE49-F238E27FC236}">
                <a16:creationId xmlns:a16="http://schemas.microsoft.com/office/drawing/2014/main" id="{2CF394A6-B42E-5383-E454-B73C35F7B3DC}"/>
              </a:ext>
            </a:extLst>
          </p:cNvPr>
          <p:cNvCxnSpPr>
            <a:cxnSpLocks/>
          </p:cNvCxnSpPr>
          <p:nvPr/>
        </p:nvCxnSpPr>
        <p:spPr>
          <a:xfrm flipV="1">
            <a:off x="894632" y="4093870"/>
            <a:ext cx="3420274" cy="5608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C44E85BF-47AF-1F17-2AC7-65DF0CFB5991}"/>
              </a:ext>
            </a:extLst>
          </p:cNvPr>
          <p:cNvCxnSpPr>
            <a:cxnSpLocks/>
          </p:cNvCxnSpPr>
          <p:nvPr/>
        </p:nvCxnSpPr>
        <p:spPr>
          <a:xfrm flipV="1">
            <a:off x="894632" y="4980911"/>
            <a:ext cx="4644391" cy="8291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6D0C9E3-8138-1F1A-010C-77411F2A11B6}"/>
              </a:ext>
            </a:extLst>
          </p:cNvPr>
          <p:cNvSpPr/>
          <p:nvPr/>
        </p:nvSpPr>
        <p:spPr>
          <a:xfrm rot="20363021">
            <a:off x="6207049" y="3121339"/>
            <a:ext cx="1978486" cy="584775"/>
          </a:xfrm>
          <a:prstGeom prst="rect">
            <a:avLst/>
          </a:prstGeom>
          <a:noFill/>
        </p:spPr>
        <p:txBody>
          <a:bodyPr wrap="square" lIns="91440" tIns="45720" rIns="91440" bIns="45720">
            <a:spAutoFit/>
          </a:bodyPr>
          <a:lstStyle/>
          <a:p>
            <a:pPr algn="ctr"/>
            <a:r>
              <a:rPr lang="fr-FR" sz="3200" b="1" cap="none" spc="0" dirty="0">
                <a:ln w="6600">
                  <a:solidFill>
                    <a:schemeClr val="accent6"/>
                  </a:solidFill>
                  <a:prstDash val="solid"/>
                </a:ln>
                <a:solidFill>
                  <a:schemeClr val="accent6"/>
                </a:solidFill>
              </a:rPr>
              <a:t>OUI</a:t>
            </a:r>
            <a:endParaRPr lang="fr-FR" sz="5400" b="1" cap="none" spc="0" dirty="0">
              <a:ln w="6600">
                <a:solidFill>
                  <a:schemeClr val="accent6"/>
                </a:solidFill>
                <a:prstDash val="solid"/>
              </a:ln>
              <a:solidFill>
                <a:schemeClr val="accent6"/>
              </a:solidFill>
            </a:endParaRPr>
          </a:p>
        </p:txBody>
      </p:sp>
      <p:pic>
        <p:nvPicPr>
          <p:cNvPr id="9" name="Image 8">
            <a:extLst>
              <a:ext uri="{FF2B5EF4-FFF2-40B4-BE49-F238E27FC236}">
                <a16:creationId xmlns:a16="http://schemas.microsoft.com/office/drawing/2014/main" id="{DF577FE5-9BB1-3E47-9C5D-48120D1CBD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2156" y="1690689"/>
            <a:ext cx="2136498" cy="1423910"/>
          </a:xfrm>
          <a:prstGeom prst="rect">
            <a:avLst/>
          </a:prstGeom>
        </p:spPr>
      </p:pic>
      <p:pic>
        <p:nvPicPr>
          <p:cNvPr id="6" name="Image 5" descr="Une image contenant Police, logo, texte, Graphique&#10;&#10;Description générée automatiquement">
            <a:extLst>
              <a:ext uri="{FF2B5EF4-FFF2-40B4-BE49-F238E27FC236}">
                <a16:creationId xmlns:a16="http://schemas.microsoft.com/office/drawing/2014/main" id="{9947DBC6-CC24-16BD-1308-E9BF50586C16}"/>
              </a:ext>
            </a:extLst>
          </p:cNvPr>
          <p:cNvPicPr>
            <a:picLocks noChangeAspect="1"/>
          </p:cNvPicPr>
          <p:nvPr/>
        </p:nvPicPr>
        <p:blipFill>
          <a:blip r:embed="rId4"/>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9597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75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75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 presetClass="entr" presetSubtype="0" fill="hold" nodeType="afterEffect">
                                  <p:stCondLst>
                                    <p:cond delay="75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1250"/>
                            </p:stCondLst>
                            <p:childTnLst>
                              <p:par>
                                <p:cTn id="39" presetID="1"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La revalorisation annuelle de la pension partielle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p:txBody>
          <a:bodyPr/>
          <a:lstStyle/>
          <a:p>
            <a:pPr marL="0" indent="0" algn="just">
              <a:buNone/>
            </a:pPr>
            <a:r>
              <a:rPr lang="fr-FR" dirty="0"/>
              <a:t>La pension partielle est revalorisée sur la base des revalorisations annuelles des pensions des retraités.</a:t>
            </a:r>
          </a:p>
        </p:txBody>
      </p:sp>
      <p:pic>
        <p:nvPicPr>
          <p:cNvPr id="5" name="Image 4">
            <a:extLst>
              <a:ext uri="{FF2B5EF4-FFF2-40B4-BE49-F238E27FC236}">
                <a16:creationId xmlns:a16="http://schemas.microsoft.com/office/drawing/2014/main" id="{B4DF4EAC-42A2-700A-E666-63E09BB58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7731" y="2886206"/>
            <a:ext cx="4108537" cy="2739024"/>
          </a:xfrm>
          <a:prstGeom prst="rect">
            <a:avLst/>
          </a:prstGeom>
        </p:spPr>
      </p:pic>
      <p:pic>
        <p:nvPicPr>
          <p:cNvPr id="4" name="Image 3" descr="Une image contenant Police, logo, texte, Graphique&#10;&#10;Description générée automatiquement">
            <a:extLst>
              <a:ext uri="{FF2B5EF4-FFF2-40B4-BE49-F238E27FC236}">
                <a16:creationId xmlns:a16="http://schemas.microsoft.com/office/drawing/2014/main" id="{8A083FF3-8A75-0B96-30A0-B2E33D9D0CC8}"/>
              </a:ext>
            </a:extLst>
          </p:cNvPr>
          <p:cNvPicPr>
            <a:picLocks noChangeAspect="1"/>
          </p:cNvPicPr>
          <p:nvPr/>
        </p:nvPicPr>
        <p:blipFill>
          <a:blip r:embed="rId4"/>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2305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normAutofit fontScale="90000"/>
          </a:bodyPr>
          <a:lstStyle/>
          <a:p>
            <a:r>
              <a:rPr lang="fr-FR" dirty="0"/>
              <a:t>L’acquisition des droits pour les fonctionnaires au cours de la retraite progressive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2066795"/>
            <a:ext cx="7886700" cy="3763850"/>
          </a:xfrm>
        </p:spPr>
        <p:txBody>
          <a:bodyPr/>
          <a:lstStyle/>
          <a:p>
            <a:pPr algn="ctr"/>
            <a:r>
              <a:rPr lang="fr-FR" dirty="0"/>
              <a:t>Durée </a:t>
            </a:r>
            <a:r>
              <a:rPr lang="fr-FR" b="1" dirty="0"/>
              <a:t>d’assurance</a:t>
            </a:r>
            <a:r>
              <a:rPr lang="fr-FR" dirty="0"/>
              <a:t> (décote/surcote) : </a:t>
            </a:r>
            <a:br>
              <a:rPr lang="fr-FR" dirty="0"/>
            </a:br>
            <a:r>
              <a:rPr lang="fr-FR" sz="3200" b="1" dirty="0"/>
              <a:t>100 %</a:t>
            </a:r>
            <a:endParaRPr lang="fr-FR" b="1" dirty="0"/>
          </a:p>
          <a:p>
            <a:pPr marL="0" indent="0">
              <a:buNone/>
            </a:pPr>
            <a:endParaRPr lang="fr-FR" sz="900" dirty="0"/>
          </a:p>
          <a:p>
            <a:pPr algn="ctr"/>
            <a:r>
              <a:rPr lang="fr-FR" dirty="0"/>
              <a:t>Durée de </a:t>
            </a:r>
            <a:r>
              <a:rPr lang="fr-FR" b="1" dirty="0"/>
              <a:t>service</a:t>
            </a:r>
            <a:r>
              <a:rPr lang="fr-FR" dirty="0"/>
              <a:t> (taux de liquidation) :</a:t>
            </a:r>
            <a:br>
              <a:rPr lang="fr-FR" dirty="0"/>
            </a:br>
            <a:r>
              <a:rPr lang="fr-FR" sz="3200" b="1" dirty="0"/>
              <a:t>au prorata</a:t>
            </a:r>
            <a:endParaRPr lang="fr-FR" b="1" dirty="0"/>
          </a:p>
          <a:p>
            <a:endParaRPr lang="fr-FR" dirty="0"/>
          </a:p>
          <a:p>
            <a:r>
              <a:rPr lang="fr-FR" sz="2400" i="1" dirty="0"/>
              <a:t>Exemple : 2 années de retraite progressive à 75%</a:t>
            </a:r>
            <a:br>
              <a:rPr lang="fr-FR" sz="2400" i="1" dirty="0"/>
            </a:br>
            <a:r>
              <a:rPr lang="fr-FR" sz="2400" i="1" dirty="0"/>
              <a:t>	=&gt; 8 trimestres en durée d’assurance</a:t>
            </a:r>
            <a:br>
              <a:rPr lang="fr-FR" sz="2400" i="1" dirty="0"/>
            </a:br>
            <a:r>
              <a:rPr lang="fr-FR" sz="2400" i="1" dirty="0"/>
              <a:t>	=&gt; 6 trimestres en durée de service</a:t>
            </a:r>
          </a:p>
        </p:txBody>
      </p:sp>
      <p:pic>
        <p:nvPicPr>
          <p:cNvPr id="4" name="Image 3" descr="Une image contenant Police, logo, texte, Graphique&#10;&#10;Description générée automatiquement">
            <a:extLst>
              <a:ext uri="{FF2B5EF4-FFF2-40B4-BE49-F238E27FC236}">
                <a16:creationId xmlns:a16="http://schemas.microsoft.com/office/drawing/2014/main" id="{5E039AE5-3377-ABEF-884A-0B7E761B7785}"/>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40210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La surcotisation</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p:txBody>
          <a:bodyPr/>
          <a:lstStyle/>
          <a:p>
            <a:r>
              <a:rPr lang="fr-FR" dirty="0"/>
              <a:t>Temps partiel =&gt; conséquences sur :</a:t>
            </a:r>
          </a:p>
          <a:p>
            <a:pPr marL="0" indent="0">
              <a:buNone/>
            </a:pPr>
            <a:r>
              <a:rPr lang="fr-FR" dirty="0"/>
              <a:t>	Durée d’assurance = NON</a:t>
            </a:r>
          </a:p>
          <a:p>
            <a:pPr marL="0" indent="0">
              <a:buNone/>
            </a:pPr>
            <a:r>
              <a:rPr lang="fr-FR" dirty="0"/>
              <a:t>	Durée de service = OUI</a:t>
            </a:r>
          </a:p>
          <a:p>
            <a:pPr marL="0" indent="0">
              <a:buNone/>
            </a:pPr>
            <a:endParaRPr lang="fr-FR" sz="1600" dirty="0"/>
          </a:p>
          <a:p>
            <a:r>
              <a:rPr lang="fr-FR" dirty="0"/>
              <a:t>Calculer « </a:t>
            </a:r>
            <a:r>
              <a:rPr lang="fr-FR" i="1" dirty="0"/>
              <a:t>la période d’amortissement </a:t>
            </a:r>
            <a:r>
              <a:rPr lang="fr-FR" dirty="0"/>
              <a:t>» pour vérifier la « </a:t>
            </a:r>
            <a:r>
              <a:rPr lang="fr-FR" i="1" dirty="0"/>
              <a:t>rentabilité</a:t>
            </a:r>
            <a:r>
              <a:rPr lang="fr-FR" dirty="0"/>
              <a:t> »</a:t>
            </a:r>
          </a:p>
          <a:p>
            <a:pPr marL="0" indent="0">
              <a:buNone/>
            </a:pPr>
            <a:endParaRPr lang="fr-FR" sz="1600" dirty="0"/>
          </a:p>
          <a:p>
            <a:r>
              <a:rPr lang="fr-FR" dirty="0"/>
              <a:t>En général : peu intéressant</a:t>
            </a:r>
          </a:p>
          <a:p>
            <a:endParaRPr lang="fr-FR" dirty="0"/>
          </a:p>
        </p:txBody>
      </p:sp>
      <p:pic>
        <p:nvPicPr>
          <p:cNvPr id="4" name="Image 3">
            <a:extLst>
              <a:ext uri="{FF2B5EF4-FFF2-40B4-BE49-F238E27FC236}">
                <a16:creationId xmlns:a16="http://schemas.microsoft.com/office/drawing/2014/main" id="{015E6A54-EDC5-D273-9F57-73091F6E0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3984" y="-608142"/>
            <a:ext cx="2180016" cy="3270993"/>
          </a:xfrm>
          <a:prstGeom prst="rect">
            <a:avLst/>
          </a:prstGeom>
        </p:spPr>
      </p:pic>
      <p:pic>
        <p:nvPicPr>
          <p:cNvPr id="5" name="Image 4" descr="Une image contenant Police, logo, texte, Graphique&#10;&#10;Description générée automatiquement">
            <a:extLst>
              <a:ext uri="{FF2B5EF4-FFF2-40B4-BE49-F238E27FC236}">
                <a16:creationId xmlns:a16="http://schemas.microsoft.com/office/drawing/2014/main" id="{75F00368-A3B4-396E-E552-326B57DFFEDA}"/>
              </a:ext>
            </a:extLst>
          </p:cNvPr>
          <p:cNvPicPr>
            <a:picLocks noChangeAspect="1"/>
          </p:cNvPicPr>
          <p:nvPr/>
        </p:nvPicPr>
        <p:blipFill>
          <a:blip r:embed="rId4"/>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2467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a:xfrm>
            <a:off x="649457" y="284907"/>
            <a:ext cx="7886700" cy="1325563"/>
          </a:xfrm>
        </p:spPr>
        <p:txBody>
          <a:bodyPr/>
          <a:lstStyle/>
          <a:p>
            <a:r>
              <a:rPr lang="fr-FR" dirty="0"/>
              <a:t>La procédure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436144" y="2434513"/>
            <a:ext cx="3413961" cy="889459"/>
          </a:xfrm>
        </p:spPr>
        <p:txBody>
          <a:bodyPr/>
          <a:lstStyle/>
          <a:p>
            <a:pPr marL="0" indent="0" algn="ctr">
              <a:buNone/>
            </a:pPr>
            <a:r>
              <a:rPr lang="fr-FR" dirty="0"/>
              <a:t>Employeur</a:t>
            </a:r>
            <a:br>
              <a:rPr lang="fr-FR" dirty="0"/>
            </a:br>
            <a:endParaRPr lang="fr-FR" dirty="0"/>
          </a:p>
        </p:txBody>
      </p:sp>
      <p:sp>
        <p:nvSpPr>
          <p:cNvPr id="4" name="Espace réservé du contenu 2">
            <a:extLst>
              <a:ext uri="{FF2B5EF4-FFF2-40B4-BE49-F238E27FC236}">
                <a16:creationId xmlns:a16="http://schemas.microsoft.com/office/drawing/2014/main" id="{C3FFC871-63E1-9A63-73DD-A81AACFEAC2D}"/>
              </a:ext>
            </a:extLst>
          </p:cNvPr>
          <p:cNvSpPr txBox="1">
            <a:spLocks/>
          </p:cNvSpPr>
          <p:nvPr/>
        </p:nvSpPr>
        <p:spPr>
          <a:xfrm>
            <a:off x="5586973" y="2333532"/>
            <a:ext cx="3413961" cy="10499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2C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t>Service des retraites de l’État ou CNRACL </a:t>
            </a:r>
          </a:p>
        </p:txBody>
      </p:sp>
      <p:sp>
        <p:nvSpPr>
          <p:cNvPr id="5" name="Flèche : bas 4">
            <a:extLst>
              <a:ext uri="{FF2B5EF4-FFF2-40B4-BE49-F238E27FC236}">
                <a16:creationId xmlns:a16="http://schemas.microsoft.com/office/drawing/2014/main" id="{49A44A55-43F5-0FB5-07E7-11D1AAA9D90F}"/>
              </a:ext>
            </a:extLst>
          </p:cNvPr>
          <p:cNvSpPr/>
          <p:nvPr/>
        </p:nvSpPr>
        <p:spPr>
          <a:xfrm rot="2773487">
            <a:off x="3581339" y="1426994"/>
            <a:ext cx="405571" cy="15191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 bas 5">
            <a:extLst>
              <a:ext uri="{FF2B5EF4-FFF2-40B4-BE49-F238E27FC236}">
                <a16:creationId xmlns:a16="http://schemas.microsoft.com/office/drawing/2014/main" id="{E531255D-30CA-A3B7-5439-7D0C9F7A9420}"/>
              </a:ext>
            </a:extLst>
          </p:cNvPr>
          <p:cNvSpPr/>
          <p:nvPr/>
        </p:nvSpPr>
        <p:spPr>
          <a:xfrm rot="18932688">
            <a:off x="5012791" y="1439277"/>
            <a:ext cx="405571" cy="15191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lèche : bas 6">
            <a:extLst>
              <a:ext uri="{FF2B5EF4-FFF2-40B4-BE49-F238E27FC236}">
                <a16:creationId xmlns:a16="http://schemas.microsoft.com/office/drawing/2014/main" id="{2ACF2C8E-94A4-3302-80DB-5E6BE63EF528}"/>
              </a:ext>
            </a:extLst>
          </p:cNvPr>
          <p:cNvSpPr/>
          <p:nvPr/>
        </p:nvSpPr>
        <p:spPr>
          <a:xfrm>
            <a:off x="1940338" y="3323972"/>
            <a:ext cx="405571" cy="8222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 bas 7">
            <a:extLst>
              <a:ext uri="{FF2B5EF4-FFF2-40B4-BE49-F238E27FC236}">
                <a16:creationId xmlns:a16="http://schemas.microsoft.com/office/drawing/2014/main" id="{003FADEE-2CAC-DFA9-A5B1-7E0E5C0F8F35}"/>
              </a:ext>
            </a:extLst>
          </p:cNvPr>
          <p:cNvSpPr/>
          <p:nvPr/>
        </p:nvSpPr>
        <p:spPr>
          <a:xfrm>
            <a:off x="6798089" y="3323972"/>
            <a:ext cx="405571" cy="8222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contenu 2">
            <a:extLst>
              <a:ext uri="{FF2B5EF4-FFF2-40B4-BE49-F238E27FC236}">
                <a16:creationId xmlns:a16="http://schemas.microsoft.com/office/drawing/2014/main" id="{0D61A03E-FE95-36A1-2EE1-1A3342259A7F}"/>
              </a:ext>
            </a:extLst>
          </p:cNvPr>
          <p:cNvSpPr txBox="1">
            <a:spLocks/>
          </p:cNvSpPr>
          <p:nvPr/>
        </p:nvSpPr>
        <p:spPr>
          <a:xfrm>
            <a:off x="436142" y="4307429"/>
            <a:ext cx="3413961" cy="584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2C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t>Temps partiel</a:t>
            </a:r>
          </a:p>
        </p:txBody>
      </p:sp>
      <p:sp>
        <p:nvSpPr>
          <p:cNvPr id="10" name="Espace réservé du contenu 2">
            <a:extLst>
              <a:ext uri="{FF2B5EF4-FFF2-40B4-BE49-F238E27FC236}">
                <a16:creationId xmlns:a16="http://schemas.microsoft.com/office/drawing/2014/main" id="{E87DD6C9-0AE1-6A37-0D9A-60A301529AD0}"/>
              </a:ext>
            </a:extLst>
          </p:cNvPr>
          <p:cNvSpPr txBox="1">
            <a:spLocks/>
          </p:cNvSpPr>
          <p:nvPr/>
        </p:nvSpPr>
        <p:spPr>
          <a:xfrm>
            <a:off x="5293893" y="4369884"/>
            <a:ext cx="3413961" cy="97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2C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t>Pension partielle</a:t>
            </a:r>
          </a:p>
        </p:txBody>
      </p:sp>
      <p:sp>
        <p:nvSpPr>
          <p:cNvPr id="11" name="Rectangle 10">
            <a:extLst>
              <a:ext uri="{FF2B5EF4-FFF2-40B4-BE49-F238E27FC236}">
                <a16:creationId xmlns:a16="http://schemas.microsoft.com/office/drawing/2014/main" id="{61C6B81B-0586-3530-1F35-E7BC7AA5944F}"/>
              </a:ext>
            </a:extLst>
          </p:cNvPr>
          <p:cNvSpPr/>
          <p:nvPr/>
        </p:nvSpPr>
        <p:spPr>
          <a:xfrm rot="19814757">
            <a:off x="3486069" y="3043421"/>
            <a:ext cx="1973617" cy="1446550"/>
          </a:xfrm>
          <a:prstGeom prst="rect">
            <a:avLst/>
          </a:prstGeom>
          <a:noFill/>
        </p:spPr>
        <p:txBody>
          <a:bodyPr wrap="none" lIns="91440" tIns="45720" rIns="91440" bIns="45720">
            <a:spAutoFit/>
          </a:bodyPr>
          <a:lstStyle/>
          <a:p>
            <a:pPr algn="ctr"/>
            <a:r>
              <a:rPr lang="fr-FR" sz="4400" b="1" cap="none" spc="0" dirty="0">
                <a:ln w="13462">
                  <a:solidFill>
                    <a:schemeClr val="bg1"/>
                  </a:solidFill>
                  <a:prstDash val="solid"/>
                </a:ln>
                <a:solidFill>
                  <a:srgbClr val="FF0000"/>
                </a:solidFill>
                <a:effectLst>
                  <a:outerShdw dist="38100" dir="2700000" algn="bl" rotWithShape="0">
                    <a:schemeClr val="accent5"/>
                  </a:outerShdw>
                </a:effectLst>
              </a:rPr>
              <a:t>6 mois</a:t>
            </a:r>
          </a:p>
          <a:p>
            <a:pPr algn="ctr"/>
            <a:r>
              <a:rPr lang="fr-FR" sz="4400" b="1" dirty="0">
                <a:ln w="13462">
                  <a:solidFill>
                    <a:schemeClr val="bg1"/>
                  </a:solidFill>
                  <a:prstDash val="solid"/>
                </a:ln>
                <a:solidFill>
                  <a:srgbClr val="FF0000"/>
                </a:solidFill>
                <a:effectLst>
                  <a:outerShdw dist="38100" dir="2700000" algn="bl" rotWithShape="0">
                    <a:schemeClr val="accent5"/>
                  </a:outerShdw>
                </a:effectLst>
              </a:rPr>
              <a:t>avant</a:t>
            </a:r>
            <a:endParaRPr lang="fr-FR" sz="4400" b="1" cap="none" spc="0" dirty="0">
              <a:ln w="13462">
                <a:solidFill>
                  <a:schemeClr val="bg1"/>
                </a:solidFill>
                <a:prstDash val="solid"/>
              </a:ln>
              <a:solidFill>
                <a:srgbClr val="FF0000"/>
              </a:solidFill>
              <a:effectLst>
                <a:outerShdw dist="38100" dir="2700000" algn="bl" rotWithShape="0">
                  <a:schemeClr val="accent5"/>
                </a:outerShdw>
              </a:effectLst>
            </a:endParaRPr>
          </a:p>
        </p:txBody>
      </p:sp>
      <p:pic>
        <p:nvPicPr>
          <p:cNvPr id="12" name="Image 11" descr="Une image contenant Police, logo, texte, Graphique&#10;&#10;Description générée automatiquement">
            <a:extLst>
              <a:ext uri="{FF2B5EF4-FFF2-40B4-BE49-F238E27FC236}">
                <a16:creationId xmlns:a16="http://schemas.microsoft.com/office/drawing/2014/main" id="{6C0D450E-CAE7-57D6-4568-C7A50AD07050}"/>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273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animBg="1"/>
      <p:bldP spid="8"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Dérogation jusqu’au 31/12/23</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2394283"/>
            <a:ext cx="7886700" cy="3436361"/>
          </a:xfrm>
        </p:spPr>
        <p:txBody>
          <a:bodyPr/>
          <a:lstStyle/>
          <a:p>
            <a:pPr marL="0" indent="0" algn="just">
              <a:buNone/>
            </a:pPr>
            <a:r>
              <a:rPr lang="fr-FR" dirty="0"/>
              <a:t>Pour les demandes présentées jusqu'au 31 décembre 2023, la date d’effet de la retraite progressive peut être demandée entre le 1er septembre 2023 et la date de la demande.</a:t>
            </a:r>
          </a:p>
        </p:txBody>
      </p:sp>
      <p:pic>
        <p:nvPicPr>
          <p:cNvPr id="4" name="Image 3" descr="Une image contenant Police, logo, texte, Graphique&#10;&#10;Description générée automatiquement">
            <a:extLst>
              <a:ext uri="{FF2B5EF4-FFF2-40B4-BE49-F238E27FC236}">
                <a16:creationId xmlns:a16="http://schemas.microsoft.com/office/drawing/2014/main" id="{4E57E9A2-C6E0-4A07-C66B-5040E02F9ADA}"/>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17689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CF833-6870-45BB-C87C-0336A9DD4F7B}"/>
              </a:ext>
            </a:extLst>
          </p:cNvPr>
          <p:cNvSpPr>
            <a:spLocks noGrp="1"/>
          </p:cNvSpPr>
          <p:nvPr>
            <p:ph type="title"/>
          </p:nvPr>
        </p:nvSpPr>
        <p:spPr/>
        <p:txBody>
          <a:bodyPr/>
          <a:lstStyle/>
          <a:p>
            <a:r>
              <a:rPr lang="fr-FR" dirty="0"/>
              <a:t>Limite dans le temps de la retraite progressive</a:t>
            </a:r>
          </a:p>
        </p:txBody>
      </p:sp>
      <p:sp>
        <p:nvSpPr>
          <p:cNvPr id="3" name="Espace réservé du contenu 2">
            <a:extLst>
              <a:ext uri="{FF2B5EF4-FFF2-40B4-BE49-F238E27FC236}">
                <a16:creationId xmlns:a16="http://schemas.microsoft.com/office/drawing/2014/main" id="{047069E1-72F9-7F48-67B7-979BFEAD56BB}"/>
              </a:ext>
            </a:extLst>
          </p:cNvPr>
          <p:cNvSpPr>
            <a:spLocks noGrp="1"/>
          </p:cNvSpPr>
          <p:nvPr>
            <p:ph idx="1"/>
          </p:nvPr>
        </p:nvSpPr>
        <p:spPr/>
        <p:txBody>
          <a:bodyPr/>
          <a:lstStyle/>
          <a:p>
            <a:r>
              <a:rPr lang="fr-FR" dirty="0"/>
              <a:t>La seule limite est </a:t>
            </a:r>
            <a:r>
              <a:rPr lang="fr-FR" b="1" dirty="0"/>
              <a:t>l’âge limite </a:t>
            </a:r>
            <a:r>
              <a:rPr lang="fr-FR" dirty="0"/>
              <a:t>(67 ans)</a:t>
            </a:r>
          </a:p>
          <a:p>
            <a:pPr marL="0" indent="0">
              <a:buNone/>
            </a:pPr>
            <a:endParaRPr lang="fr-FR" dirty="0"/>
          </a:p>
          <a:p>
            <a:r>
              <a:rPr lang="fr-FR" dirty="0"/>
              <a:t>Dure 2 ans maximum</a:t>
            </a:r>
          </a:p>
          <a:p>
            <a:pPr marL="0" indent="0">
              <a:buNone/>
            </a:pPr>
            <a:endParaRPr lang="fr-FR" sz="900" dirty="0"/>
          </a:p>
          <a:p>
            <a:r>
              <a:rPr lang="fr-FR" dirty="0"/>
              <a:t>S’arrête une fois qu’on a l’âge de partir à la retraite</a:t>
            </a:r>
          </a:p>
          <a:p>
            <a:pPr marL="0" indent="0">
              <a:buNone/>
            </a:pPr>
            <a:endParaRPr lang="fr-FR" sz="900" dirty="0"/>
          </a:p>
          <a:p>
            <a:r>
              <a:rPr lang="fr-FR" dirty="0"/>
              <a:t>S’arrête une fois qu’on a tous ses trimestres</a:t>
            </a:r>
          </a:p>
        </p:txBody>
      </p:sp>
      <p:sp>
        <p:nvSpPr>
          <p:cNvPr id="10" name="Rectangle 9">
            <a:extLst>
              <a:ext uri="{FF2B5EF4-FFF2-40B4-BE49-F238E27FC236}">
                <a16:creationId xmlns:a16="http://schemas.microsoft.com/office/drawing/2014/main" id="{5130AEA7-E84A-5F4C-049B-BD5D0BE27A83}"/>
              </a:ext>
            </a:extLst>
          </p:cNvPr>
          <p:cNvSpPr/>
          <p:nvPr/>
        </p:nvSpPr>
        <p:spPr>
          <a:xfrm rot="20363021">
            <a:off x="4174961" y="2586051"/>
            <a:ext cx="1978486" cy="923330"/>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FAUX</a:t>
            </a: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13" name="Rectangle 12">
            <a:extLst>
              <a:ext uri="{FF2B5EF4-FFF2-40B4-BE49-F238E27FC236}">
                <a16:creationId xmlns:a16="http://schemas.microsoft.com/office/drawing/2014/main" id="{B7B52DF1-1B13-8B64-8F2D-B5EF214A024E}"/>
              </a:ext>
            </a:extLst>
          </p:cNvPr>
          <p:cNvSpPr/>
          <p:nvPr/>
        </p:nvSpPr>
        <p:spPr>
          <a:xfrm rot="20363021">
            <a:off x="7066311" y="4588560"/>
            <a:ext cx="1978486" cy="923330"/>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FAUX</a:t>
            </a: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14" name="Rectangle 13">
            <a:extLst>
              <a:ext uri="{FF2B5EF4-FFF2-40B4-BE49-F238E27FC236}">
                <a16:creationId xmlns:a16="http://schemas.microsoft.com/office/drawing/2014/main" id="{CDB0D93E-2DF1-9709-7CF7-EE86E4D4B389}"/>
              </a:ext>
            </a:extLst>
          </p:cNvPr>
          <p:cNvSpPr/>
          <p:nvPr/>
        </p:nvSpPr>
        <p:spPr>
          <a:xfrm rot="20363021">
            <a:off x="6862013" y="3671272"/>
            <a:ext cx="1978486" cy="923330"/>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FAUX</a:t>
            </a: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cxnSp>
        <p:nvCxnSpPr>
          <p:cNvPr id="16" name="Connecteur droit 15">
            <a:extLst>
              <a:ext uri="{FF2B5EF4-FFF2-40B4-BE49-F238E27FC236}">
                <a16:creationId xmlns:a16="http://schemas.microsoft.com/office/drawing/2014/main" id="{553F3B3A-BA35-5045-B118-07070ED451FB}"/>
              </a:ext>
            </a:extLst>
          </p:cNvPr>
          <p:cNvCxnSpPr>
            <a:cxnSpLocks/>
          </p:cNvCxnSpPr>
          <p:nvPr/>
        </p:nvCxnSpPr>
        <p:spPr>
          <a:xfrm flipV="1">
            <a:off x="938463" y="2839453"/>
            <a:ext cx="3633537" cy="5130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B9C39CE-6F5F-AEAF-8080-E10050FF85B8}"/>
              </a:ext>
            </a:extLst>
          </p:cNvPr>
          <p:cNvCxnSpPr>
            <a:cxnSpLocks/>
          </p:cNvCxnSpPr>
          <p:nvPr/>
        </p:nvCxnSpPr>
        <p:spPr>
          <a:xfrm flipV="1">
            <a:off x="806116" y="3571606"/>
            <a:ext cx="6835444" cy="7947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FB75DB0-1193-3CCA-2B7F-B22F1BE386F7}"/>
              </a:ext>
            </a:extLst>
          </p:cNvPr>
          <p:cNvCxnSpPr>
            <a:cxnSpLocks/>
          </p:cNvCxnSpPr>
          <p:nvPr/>
        </p:nvCxnSpPr>
        <p:spPr>
          <a:xfrm flipV="1">
            <a:off x="980761" y="4714624"/>
            <a:ext cx="6835444" cy="6404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Police, logo, texte, Graphique&#10;&#10;Description générée automatiquement">
            <a:extLst>
              <a:ext uri="{FF2B5EF4-FFF2-40B4-BE49-F238E27FC236}">
                <a16:creationId xmlns:a16="http://schemas.microsoft.com/office/drawing/2014/main" id="{3E5084D3-82DC-9024-0EC7-4095E95364C2}"/>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40358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75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125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75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125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 presetClass="entr" presetSubtype="0" fill="hold" nodeType="afterEffect">
                                  <p:stCondLst>
                                    <p:cond delay="75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125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A7239-FA46-FA2A-6087-B788325E951C}"/>
              </a:ext>
            </a:extLst>
          </p:cNvPr>
          <p:cNvSpPr>
            <a:spLocks noGrp="1"/>
          </p:cNvSpPr>
          <p:nvPr>
            <p:ph type="title"/>
          </p:nvPr>
        </p:nvSpPr>
        <p:spPr/>
        <p:txBody>
          <a:bodyPr/>
          <a:lstStyle/>
          <a:p>
            <a:r>
              <a:rPr lang="fr-FR" dirty="0"/>
              <a:t>Principe de la retraite progressive</a:t>
            </a:r>
          </a:p>
        </p:txBody>
      </p:sp>
      <p:sp>
        <p:nvSpPr>
          <p:cNvPr id="3" name="Espace réservé du contenu 2">
            <a:extLst>
              <a:ext uri="{FF2B5EF4-FFF2-40B4-BE49-F238E27FC236}">
                <a16:creationId xmlns:a16="http://schemas.microsoft.com/office/drawing/2014/main" id="{3FFF9336-E34B-FD1F-E98A-385764638552}"/>
              </a:ext>
            </a:extLst>
          </p:cNvPr>
          <p:cNvSpPr>
            <a:spLocks noGrp="1"/>
          </p:cNvSpPr>
          <p:nvPr>
            <p:ph idx="1"/>
          </p:nvPr>
        </p:nvSpPr>
        <p:spPr/>
        <p:txBody>
          <a:bodyPr>
            <a:normAutofit/>
          </a:bodyPr>
          <a:lstStyle/>
          <a:p>
            <a:pPr marL="0" indent="0" algn="ctr">
              <a:buNone/>
            </a:pPr>
            <a:r>
              <a:rPr lang="fr-FR" dirty="0"/>
              <a:t>Je travaille à temps partiel</a:t>
            </a:r>
          </a:p>
          <a:p>
            <a:pPr marL="0" indent="0" algn="ctr">
              <a:buNone/>
            </a:pPr>
            <a:r>
              <a:rPr lang="fr-FR" sz="3600" b="1" dirty="0"/>
              <a:t>ET</a:t>
            </a:r>
            <a:endParaRPr lang="fr-FR" b="1" dirty="0"/>
          </a:p>
          <a:p>
            <a:pPr marL="0" indent="0" algn="ctr">
              <a:buNone/>
            </a:pPr>
            <a:r>
              <a:rPr lang="fr-FR" dirty="0"/>
              <a:t>Je perçois une partie de ma pension</a:t>
            </a:r>
          </a:p>
          <a:p>
            <a:pPr marL="0" indent="0" algn="just">
              <a:buNone/>
            </a:pPr>
            <a:endParaRPr lang="fr-FR" dirty="0"/>
          </a:p>
          <a:p>
            <a:pPr marL="0" indent="0" algn="just">
              <a:buNone/>
            </a:pPr>
            <a:r>
              <a:rPr lang="fr-FR" dirty="0"/>
              <a:t>Un VRAI aménagement de fin de carrière qui :</a:t>
            </a:r>
          </a:p>
          <a:p>
            <a:pPr marL="541338" algn="just">
              <a:buFont typeface="Wingdings" panose="05000000000000000000" pitchFamily="2" charset="2"/>
              <a:buChar char="Ø"/>
            </a:pPr>
            <a:r>
              <a:rPr lang="fr-FR" dirty="0"/>
              <a:t> Permet de se ménager </a:t>
            </a:r>
            <a:r>
              <a:rPr lang="fr-FR" sz="2000" dirty="0"/>
              <a:t>(temps partiel)</a:t>
            </a:r>
          </a:p>
          <a:p>
            <a:pPr marL="541338" algn="just">
              <a:buFont typeface="Wingdings" panose="05000000000000000000" pitchFamily="2" charset="2"/>
              <a:buChar char="Ø"/>
            </a:pPr>
            <a:r>
              <a:rPr lang="fr-FR" dirty="0"/>
              <a:t> Minimise la perte de revenu </a:t>
            </a:r>
            <a:r>
              <a:rPr lang="fr-FR" sz="2000" dirty="0"/>
              <a:t>(pension partielle)</a:t>
            </a:r>
            <a:endParaRPr lang="fr-FR" dirty="0"/>
          </a:p>
        </p:txBody>
      </p:sp>
      <p:pic>
        <p:nvPicPr>
          <p:cNvPr id="5" name="Image 4" descr="Une image contenant Police, logo, texte, Graphique&#10;&#10;Description générée automatiquement">
            <a:extLst>
              <a:ext uri="{FF2B5EF4-FFF2-40B4-BE49-F238E27FC236}">
                <a16:creationId xmlns:a16="http://schemas.microsoft.com/office/drawing/2014/main" id="{3645D8DE-9F7E-60FD-C20B-45A05DFCFD7C}"/>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13581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La fin de la retraite progressive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778279" y="1690689"/>
            <a:ext cx="7886700" cy="4005020"/>
          </a:xfrm>
        </p:spPr>
        <p:txBody>
          <a:bodyPr/>
          <a:lstStyle/>
          <a:p>
            <a:r>
              <a:rPr lang="fr-FR" dirty="0"/>
              <a:t>Reprise à temps plein / à temps complet</a:t>
            </a:r>
            <a:br>
              <a:rPr lang="fr-FR" dirty="0"/>
            </a:br>
            <a:r>
              <a:rPr lang="fr-FR" sz="1800" dirty="0"/>
              <a:t>(impossible de reprendre la retraite progressive par la suite)</a:t>
            </a:r>
          </a:p>
          <a:p>
            <a:pPr marL="0" indent="0">
              <a:buNone/>
            </a:pPr>
            <a:endParaRPr lang="fr-FR" dirty="0"/>
          </a:p>
          <a:p>
            <a:r>
              <a:rPr lang="fr-FR" dirty="0"/>
              <a:t>Cumul d’emploi</a:t>
            </a:r>
          </a:p>
          <a:p>
            <a:pPr marL="0" indent="0">
              <a:buNone/>
            </a:pPr>
            <a:endParaRPr lang="fr-FR" dirty="0"/>
          </a:p>
          <a:p>
            <a:r>
              <a:rPr lang="fr-FR" dirty="0"/>
              <a:t>Départ à la retraite </a:t>
            </a:r>
            <a:br>
              <a:rPr lang="fr-FR" dirty="0"/>
            </a:br>
            <a:r>
              <a:rPr lang="fr-FR" dirty="0"/>
              <a:t>à titre définitif</a:t>
            </a:r>
          </a:p>
        </p:txBody>
      </p:sp>
      <p:pic>
        <p:nvPicPr>
          <p:cNvPr id="5" name="Image 4">
            <a:extLst>
              <a:ext uri="{FF2B5EF4-FFF2-40B4-BE49-F238E27FC236}">
                <a16:creationId xmlns:a16="http://schemas.microsoft.com/office/drawing/2014/main" id="{0F9D8078-FAFA-D18B-08A3-39718A43F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8195" y="3579974"/>
            <a:ext cx="3376006" cy="2250671"/>
          </a:xfrm>
          <a:prstGeom prst="rect">
            <a:avLst/>
          </a:prstGeom>
        </p:spPr>
      </p:pic>
      <p:pic>
        <p:nvPicPr>
          <p:cNvPr id="4" name="Image 3" descr="Une image contenant Police, logo, texte, Graphique&#10;&#10;Description générée automatiquement">
            <a:extLst>
              <a:ext uri="{FF2B5EF4-FFF2-40B4-BE49-F238E27FC236}">
                <a16:creationId xmlns:a16="http://schemas.microsoft.com/office/drawing/2014/main" id="{F19F3EC6-F76D-6C99-E671-098B9DD8A8FF}"/>
              </a:ext>
            </a:extLst>
          </p:cNvPr>
          <p:cNvPicPr>
            <a:picLocks noChangeAspect="1"/>
          </p:cNvPicPr>
          <p:nvPr/>
        </p:nvPicPr>
        <p:blipFill>
          <a:blip r:embed="rId4"/>
          <a:stretch>
            <a:fillRect/>
          </a:stretch>
        </p:blipFill>
        <p:spPr>
          <a:xfrm>
            <a:off x="7654604" y="5571652"/>
            <a:ext cx="1286348" cy="1286348"/>
          </a:xfrm>
          <a:prstGeom prst="rect">
            <a:avLst/>
          </a:prstGeom>
        </p:spPr>
      </p:pic>
      <p:pic>
        <p:nvPicPr>
          <p:cNvPr id="6" name="Image 5" descr="Une image contenant Police, logo, texte, Graphique&#10;&#10;Description générée automatiquement">
            <a:extLst>
              <a:ext uri="{FF2B5EF4-FFF2-40B4-BE49-F238E27FC236}">
                <a16:creationId xmlns:a16="http://schemas.microsoft.com/office/drawing/2014/main" id="{A1AFCB8F-6BDD-3CDD-3BF5-278A2C6EFC6D}"/>
              </a:ext>
            </a:extLst>
          </p:cNvPr>
          <p:cNvPicPr>
            <a:picLocks noChangeAspect="1"/>
          </p:cNvPicPr>
          <p:nvPr/>
        </p:nvPicPr>
        <p:blipFill>
          <a:blip r:embed="rId4"/>
          <a:stretch>
            <a:fillRect/>
          </a:stretch>
        </p:blipFill>
        <p:spPr>
          <a:xfrm>
            <a:off x="7675007" y="5571652"/>
            <a:ext cx="1286348" cy="1286348"/>
          </a:xfrm>
          <a:prstGeom prst="rect">
            <a:avLst/>
          </a:prstGeom>
        </p:spPr>
      </p:pic>
    </p:spTree>
    <p:extLst>
      <p:ext uri="{BB962C8B-B14F-4D97-AF65-F5344CB8AC3E}">
        <p14:creationId xmlns:p14="http://schemas.microsoft.com/office/powerpoint/2010/main" val="22174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Le calcul définitif de la pension</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p:txBody>
          <a:bodyPr/>
          <a:lstStyle/>
          <a:p>
            <a:pPr marL="0" indent="0">
              <a:buNone/>
            </a:pPr>
            <a:r>
              <a:rPr lang="fr-FR" dirty="0"/>
              <a:t>Nouveau calcul à la date de départ définitif à la retraite en fonction de :</a:t>
            </a:r>
          </a:p>
          <a:p>
            <a:pPr marL="0" indent="0">
              <a:buNone/>
            </a:pPr>
            <a:endParaRPr lang="fr-FR" sz="1200" dirty="0"/>
          </a:p>
          <a:p>
            <a:pPr lvl="1"/>
            <a:r>
              <a:rPr lang="fr-FR" sz="2800" i="1" dirty="0"/>
              <a:t>Indice</a:t>
            </a:r>
          </a:p>
          <a:p>
            <a:pPr lvl="1"/>
            <a:r>
              <a:rPr lang="fr-FR" sz="2800" i="1" dirty="0"/>
              <a:t>Durée de service</a:t>
            </a:r>
          </a:p>
          <a:p>
            <a:pPr lvl="1"/>
            <a:r>
              <a:rPr lang="fr-FR" sz="2800" i="1" dirty="0"/>
              <a:t>Durée d’assurance</a:t>
            </a:r>
          </a:p>
          <a:p>
            <a:pPr lvl="1"/>
            <a:r>
              <a:rPr lang="fr-FR" sz="2800" i="1" dirty="0"/>
              <a:t>Bonifications</a:t>
            </a:r>
          </a:p>
          <a:p>
            <a:pPr lvl="1"/>
            <a:r>
              <a:rPr lang="fr-FR" sz="2800" i="1" dirty="0"/>
              <a:t>Majoration…</a:t>
            </a:r>
          </a:p>
          <a:p>
            <a:pPr marL="457200" lvl="1" indent="0">
              <a:buNone/>
            </a:pPr>
            <a:endParaRPr lang="fr-FR" sz="2800" i="1" dirty="0"/>
          </a:p>
        </p:txBody>
      </p:sp>
      <p:pic>
        <p:nvPicPr>
          <p:cNvPr id="5" name="Image 4">
            <a:extLst>
              <a:ext uri="{FF2B5EF4-FFF2-40B4-BE49-F238E27FC236}">
                <a16:creationId xmlns:a16="http://schemas.microsoft.com/office/drawing/2014/main" id="{8196721C-3B54-0620-A904-A00D784D5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395" y="2846417"/>
            <a:ext cx="3630582" cy="2420388"/>
          </a:xfrm>
          <a:prstGeom prst="rect">
            <a:avLst/>
          </a:prstGeom>
        </p:spPr>
      </p:pic>
      <p:pic>
        <p:nvPicPr>
          <p:cNvPr id="4" name="Image 3" descr="Une image contenant Police, logo, texte, Graphique&#10;&#10;Description générée automatiquement">
            <a:extLst>
              <a:ext uri="{FF2B5EF4-FFF2-40B4-BE49-F238E27FC236}">
                <a16:creationId xmlns:a16="http://schemas.microsoft.com/office/drawing/2014/main" id="{3E4CE120-496B-8A3E-E963-038F6A3A4FE4}"/>
              </a:ext>
            </a:extLst>
          </p:cNvPr>
          <p:cNvPicPr>
            <a:picLocks noChangeAspect="1"/>
          </p:cNvPicPr>
          <p:nvPr/>
        </p:nvPicPr>
        <p:blipFill>
          <a:blip r:embed="rId4"/>
          <a:stretch>
            <a:fillRect/>
          </a:stretch>
        </p:blipFill>
        <p:spPr>
          <a:xfrm>
            <a:off x="7647711" y="5571652"/>
            <a:ext cx="1286348" cy="1286348"/>
          </a:xfrm>
          <a:prstGeom prst="rect">
            <a:avLst/>
          </a:prstGeom>
        </p:spPr>
      </p:pic>
    </p:spTree>
    <p:extLst>
      <p:ext uri="{BB962C8B-B14F-4D97-AF65-F5344CB8AC3E}">
        <p14:creationId xmlns:p14="http://schemas.microsoft.com/office/powerpoint/2010/main" val="152527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544BFA-DBEF-E8C9-6B09-F010C0E668EB}"/>
              </a:ext>
            </a:extLst>
          </p:cNvPr>
          <p:cNvSpPr/>
          <p:nvPr/>
        </p:nvSpPr>
        <p:spPr>
          <a:xfrm>
            <a:off x="7588155" y="5486400"/>
            <a:ext cx="1364776" cy="137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10" descr="Une image contenant Graphique, graphisme, texte, Police&#10;&#10;Description générée automatiquement">
            <a:extLst>
              <a:ext uri="{FF2B5EF4-FFF2-40B4-BE49-F238E27FC236}">
                <a16:creationId xmlns:a16="http://schemas.microsoft.com/office/drawing/2014/main" id="{16496C58-1405-4405-1C3D-DB1E97A51D0E}"/>
              </a:ext>
            </a:extLst>
          </p:cNvPr>
          <p:cNvPicPr>
            <a:picLocks noGrp="1" noChangeAspect="1"/>
          </p:cNvPicPr>
          <p:nvPr>
            <p:ph idx="1"/>
          </p:nvPr>
        </p:nvPicPr>
        <p:blipFill>
          <a:blip r:embed="rId3"/>
          <a:stretch>
            <a:fillRect/>
          </a:stretch>
        </p:blipFill>
        <p:spPr>
          <a:xfrm>
            <a:off x="1846037" y="419906"/>
            <a:ext cx="5209856" cy="5209856"/>
          </a:xfrm>
        </p:spPr>
      </p:pic>
    </p:spTree>
    <p:extLst>
      <p:ext uri="{BB962C8B-B14F-4D97-AF65-F5344CB8AC3E}">
        <p14:creationId xmlns:p14="http://schemas.microsoft.com/office/powerpoint/2010/main" val="151641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Une revendication de l’UNSA</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2105526"/>
            <a:ext cx="7886700" cy="3296654"/>
          </a:xfrm>
        </p:spPr>
        <p:txBody>
          <a:bodyPr/>
          <a:lstStyle/>
          <a:p>
            <a:pPr>
              <a:buFont typeface="Wingdings" panose="05000000000000000000" pitchFamily="2" charset="2"/>
              <a:buChar char="Ø"/>
            </a:pPr>
            <a:r>
              <a:rPr lang="fr-FR" dirty="0"/>
              <a:t>Existe dans le privé depuis 1988</a:t>
            </a:r>
          </a:p>
          <a:p>
            <a:pPr marL="0" indent="0">
              <a:buNone/>
            </a:pPr>
            <a:endParaRPr lang="fr-FR" dirty="0"/>
          </a:p>
          <a:p>
            <a:pPr>
              <a:buFont typeface="Wingdings" panose="05000000000000000000" pitchFamily="2" charset="2"/>
              <a:buChar char="Ø"/>
            </a:pPr>
            <a:r>
              <a:rPr lang="fr-FR" dirty="0"/>
              <a:t>L’UNSA revendiquait son extension à la Fonction Publique</a:t>
            </a:r>
          </a:p>
          <a:p>
            <a:pPr marL="0" indent="0">
              <a:buNone/>
            </a:pPr>
            <a:endParaRPr lang="fr-FR" dirty="0"/>
          </a:p>
          <a:p>
            <a:pPr>
              <a:buFont typeface="Wingdings" panose="05000000000000000000" pitchFamily="2" charset="2"/>
              <a:buChar char="Ø"/>
            </a:pPr>
            <a:r>
              <a:rPr lang="fr-FR" dirty="0"/>
              <a:t>Possible depuis le 1</a:t>
            </a:r>
            <a:r>
              <a:rPr lang="fr-FR" baseline="30000" dirty="0"/>
              <a:t>er</a:t>
            </a:r>
            <a:r>
              <a:rPr lang="fr-FR" dirty="0"/>
              <a:t> septembre 2023</a:t>
            </a:r>
          </a:p>
        </p:txBody>
      </p:sp>
      <p:pic>
        <p:nvPicPr>
          <p:cNvPr id="4" name="Image 3" descr="Une image contenant Police, logo, texte, Graphique&#10;&#10;Description générée automatiquement">
            <a:extLst>
              <a:ext uri="{FF2B5EF4-FFF2-40B4-BE49-F238E27FC236}">
                <a16:creationId xmlns:a16="http://schemas.microsoft.com/office/drawing/2014/main" id="{83C1DD61-C9B0-252A-9F40-A92B56CC268A}"/>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9707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Les textes officiels</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49" y="4244785"/>
            <a:ext cx="7886700" cy="1325564"/>
          </a:xfrm>
        </p:spPr>
        <p:txBody>
          <a:bodyPr>
            <a:normAutofit fontScale="92500" lnSpcReduction="10000"/>
          </a:bodyPr>
          <a:lstStyle/>
          <a:p>
            <a:r>
              <a:rPr lang="fr-FR" dirty="0"/>
              <a:t>Loi 2023-270</a:t>
            </a:r>
          </a:p>
          <a:p>
            <a:r>
              <a:rPr lang="fr-FR" dirty="0"/>
              <a:t>Décret 2023-751 </a:t>
            </a:r>
            <a:r>
              <a:rPr lang="fr-FR" sz="2000" i="1" dirty="0"/>
              <a:t>(pour la FPH, FPT et ouvriers d’Etat)</a:t>
            </a:r>
            <a:endParaRPr lang="fr-FR" sz="2000" dirty="0"/>
          </a:p>
          <a:p>
            <a:r>
              <a:rPr lang="fr-FR" dirty="0"/>
              <a:t>Décret 2023-753 </a:t>
            </a:r>
            <a:r>
              <a:rPr lang="fr-FR" sz="2000" i="1" dirty="0"/>
              <a:t>(pour la Fonction Publique d’État)</a:t>
            </a:r>
          </a:p>
        </p:txBody>
      </p:sp>
      <p:pic>
        <p:nvPicPr>
          <p:cNvPr id="5" name="Image 4">
            <a:extLst>
              <a:ext uri="{FF2B5EF4-FFF2-40B4-BE49-F238E27FC236}">
                <a16:creationId xmlns:a16="http://schemas.microsoft.com/office/drawing/2014/main" id="{5C1F0FB0-0B30-9104-4628-7DBD56A9B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4931" y="1438545"/>
            <a:ext cx="3194137" cy="2395603"/>
          </a:xfrm>
          <a:prstGeom prst="rect">
            <a:avLst/>
          </a:prstGeom>
        </p:spPr>
      </p:pic>
      <p:pic>
        <p:nvPicPr>
          <p:cNvPr id="4" name="Image 3" descr="Une image contenant Police, logo, texte, Graphique&#10;&#10;Description générée automatiquement">
            <a:extLst>
              <a:ext uri="{FF2B5EF4-FFF2-40B4-BE49-F238E27FC236}">
                <a16:creationId xmlns:a16="http://schemas.microsoft.com/office/drawing/2014/main" id="{48A2FC42-428A-6149-08B7-4F50FC05F28A}"/>
              </a:ext>
            </a:extLst>
          </p:cNvPr>
          <p:cNvPicPr>
            <a:picLocks noChangeAspect="1"/>
          </p:cNvPicPr>
          <p:nvPr/>
        </p:nvPicPr>
        <p:blipFill>
          <a:blip r:embed="rId4"/>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14826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Les conditions</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1453662"/>
            <a:ext cx="7886700" cy="4376983"/>
          </a:xfrm>
        </p:spPr>
        <p:txBody>
          <a:bodyPr>
            <a:normAutofit lnSpcReduction="10000"/>
          </a:bodyPr>
          <a:lstStyle/>
          <a:p>
            <a:r>
              <a:rPr lang="fr-FR" dirty="0"/>
              <a:t>Être à deux ans ou moins de l’âge d’ouverture des droits de la catégorie sédentaire</a:t>
            </a:r>
          </a:p>
          <a:p>
            <a:pPr marL="0" indent="0">
              <a:buNone/>
            </a:pPr>
            <a:endParaRPr lang="fr-FR" sz="1000" dirty="0"/>
          </a:p>
          <a:p>
            <a:r>
              <a:rPr lang="fr-FR" dirty="0"/>
              <a:t>Au moins 150 trimestres d’assurance dans un ou plusieurs régimes d’assurance vieillesse (public + privé)</a:t>
            </a:r>
          </a:p>
          <a:p>
            <a:pPr marL="0" indent="0">
              <a:buNone/>
            </a:pPr>
            <a:endParaRPr lang="fr-FR" sz="1000" dirty="0"/>
          </a:p>
          <a:p>
            <a:r>
              <a:rPr lang="fr-FR" dirty="0"/>
              <a:t>Travailler à temps partiel / incomplet / non complet</a:t>
            </a:r>
          </a:p>
          <a:p>
            <a:endParaRPr lang="fr-FR" dirty="0"/>
          </a:p>
          <a:p>
            <a:pPr marL="0" indent="0">
              <a:buNone/>
            </a:pPr>
            <a:r>
              <a:rPr lang="fr-FR" sz="2400" i="1" dirty="0"/>
              <a:t>	NB : le cumul d’emploi n’est pas compatible</a:t>
            </a:r>
          </a:p>
        </p:txBody>
      </p:sp>
      <p:pic>
        <p:nvPicPr>
          <p:cNvPr id="4" name="Image 3" descr="Une image contenant Police, logo, texte, Graphique&#10;&#10;Description générée automatiquement">
            <a:extLst>
              <a:ext uri="{FF2B5EF4-FFF2-40B4-BE49-F238E27FC236}">
                <a16:creationId xmlns:a16="http://schemas.microsoft.com/office/drawing/2014/main" id="{69F419B2-9FF1-69EE-FE18-53E2AA125D0A}"/>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12856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Précision catégories active ou super-active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p:txBody>
          <a:bodyPr/>
          <a:lstStyle/>
          <a:p>
            <a:r>
              <a:rPr lang="fr-FR" dirty="0"/>
              <a:t>Ce sont les mêmes conditions que les sédentaires</a:t>
            </a:r>
          </a:p>
          <a:p>
            <a:endParaRPr lang="fr-FR" dirty="0"/>
          </a:p>
          <a:p>
            <a:r>
              <a:rPr lang="fr-FR" dirty="0"/>
              <a:t>Possible à 2 ans de l’âge de départ des catégories active ou super-active</a:t>
            </a:r>
          </a:p>
          <a:p>
            <a:endParaRPr lang="fr-FR" dirty="0"/>
          </a:p>
          <a:p>
            <a:r>
              <a:rPr lang="fr-FR" dirty="0"/>
              <a:t>Possible à 2 ans de l’âge de départ des catégories </a:t>
            </a:r>
            <a:r>
              <a:rPr lang="fr-FR" b="1" u="sng" dirty="0"/>
              <a:t>sédentaires</a:t>
            </a:r>
          </a:p>
          <a:p>
            <a:endParaRPr lang="fr-FR" dirty="0"/>
          </a:p>
        </p:txBody>
      </p:sp>
      <p:cxnSp>
        <p:nvCxnSpPr>
          <p:cNvPr id="5" name="Connecteur droit 4">
            <a:extLst>
              <a:ext uri="{FF2B5EF4-FFF2-40B4-BE49-F238E27FC236}">
                <a16:creationId xmlns:a16="http://schemas.microsoft.com/office/drawing/2014/main" id="{4E318642-7734-D9C2-C65A-578A51754BF1}"/>
              </a:ext>
            </a:extLst>
          </p:cNvPr>
          <p:cNvCxnSpPr/>
          <p:nvPr/>
        </p:nvCxnSpPr>
        <p:spPr>
          <a:xfrm flipV="1">
            <a:off x="1139868" y="3006247"/>
            <a:ext cx="5887233" cy="12400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D09846-61A0-920A-DAE6-E8EEF092AADA}"/>
              </a:ext>
            </a:extLst>
          </p:cNvPr>
          <p:cNvSpPr/>
          <p:nvPr/>
        </p:nvSpPr>
        <p:spPr>
          <a:xfrm rot="20363021">
            <a:off x="6549076" y="3164621"/>
            <a:ext cx="1978486" cy="923330"/>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NON</a:t>
            </a: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pic>
        <p:nvPicPr>
          <p:cNvPr id="4" name="Image 3" descr="Une image contenant Police, logo, texte, Graphique&#10;&#10;Description générée automatiquement">
            <a:extLst>
              <a:ext uri="{FF2B5EF4-FFF2-40B4-BE49-F238E27FC236}">
                <a16:creationId xmlns:a16="http://schemas.microsoft.com/office/drawing/2014/main" id="{0F1266F3-FB7C-8091-0EC5-95C5712665B6}"/>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5506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22D5F-3B63-C189-B796-065A9686DA8E}"/>
              </a:ext>
            </a:extLst>
          </p:cNvPr>
          <p:cNvSpPr>
            <a:spLocks noGrp="1"/>
          </p:cNvSpPr>
          <p:nvPr>
            <p:ph type="title"/>
          </p:nvPr>
        </p:nvSpPr>
        <p:spPr/>
        <p:txBody>
          <a:bodyPr/>
          <a:lstStyle/>
          <a:p>
            <a:r>
              <a:rPr lang="fr-FR" dirty="0"/>
              <a:t>À partir de quel âge ?</a:t>
            </a:r>
          </a:p>
        </p:txBody>
      </p:sp>
      <p:graphicFrame>
        <p:nvGraphicFramePr>
          <p:cNvPr id="4" name="Tableau 3">
            <a:extLst>
              <a:ext uri="{FF2B5EF4-FFF2-40B4-BE49-F238E27FC236}">
                <a16:creationId xmlns:a16="http://schemas.microsoft.com/office/drawing/2014/main" id="{15E941FC-5E37-8FD8-5546-FEFB4C482470}"/>
              </a:ext>
            </a:extLst>
          </p:cNvPr>
          <p:cNvGraphicFramePr>
            <a:graphicFrameLocks noGrp="1"/>
          </p:cNvGraphicFramePr>
          <p:nvPr>
            <p:extLst>
              <p:ext uri="{D42A27DB-BD31-4B8C-83A1-F6EECF244321}">
                <p14:modId xmlns:p14="http://schemas.microsoft.com/office/powerpoint/2010/main" val="1254878129"/>
              </p:ext>
            </p:extLst>
          </p:nvPr>
        </p:nvGraphicFramePr>
        <p:xfrm>
          <a:off x="1318693" y="1690689"/>
          <a:ext cx="6506614" cy="3861567"/>
        </p:xfrm>
        <a:graphic>
          <a:graphicData uri="http://schemas.openxmlformats.org/drawingml/2006/table">
            <a:tbl>
              <a:tblPr firstRow="1" firstCol="1" bandRow="1">
                <a:tableStyleId>{5C22544A-7EE6-4342-B048-85BDC9FD1C3A}</a:tableStyleId>
              </a:tblPr>
              <a:tblGrid>
                <a:gridCol w="3501368">
                  <a:extLst>
                    <a:ext uri="{9D8B030D-6E8A-4147-A177-3AD203B41FA5}">
                      <a16:colId xmlns:a16="http://schemas.microsoft.com/office/drawing/2014/main" val="2253524501"/>
                    </a:ext>
                  </a:extLst>
                </a:gridCol>
                <a:gridCol w="3005246">
                  <a:extLst>
                    <a:ext uri="{9D8B030D-6E8A-4147-A177-3AD203B41FA5}">
                      <a16:colId xmlns:a16="http://schemas.microsoft.com/office/drawing/2014/main" val="2216413195"/>
                    </a:ext>
                  </a:extLst>
                </a:gridCol>
              </a:tblGrid>
              <a:tr h="582244">
                <a:tc>
                  <a:txBody>
                    <a:bodyPr/>
                    <a:lstStyle/>
                    <a:p>
                      <a:pPr>
                        <a:lnSpc>
                          <a:spcPct val="107000"/>
                        </a:lnSpc>
                        <a:spcAft>
                          <a:spcPts val="800"/>
                        </a:spcAft>
                      </a:pPr>
                      <a:r>
                        <a:rPr lang="fr-FR" sz="1600" kern="0" dirty="0">
                          <a:effectLst/>
                        </a:rPr>
                        <a:t>Année de naissance du fonctionnaire</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1600" kern="0" dirty="0">
                          <a:effectLst/>
                        </a:rPr>
                        <a:t>Âge à partir duquel il est possible de demander une retraite progressive</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3416545904"/>
                  </a:ext>
                </a:extLst>
              </a:tr>
              <a:tr h="309695">
                <a:tc>
                  <a:txBody>
                    <a:bodyPr/>
                    <a:lstStyle/>
                    <a:p>
                      <a:pPr>
                        <a:lnSpc>
                          <a:spcPct val="107000"/>
                        </a:lnSpc>
                        <a:spcAft>
                          <a:spcPts val="800"/>
                        </a:spcAft>
                      </a:pPr>
                      <a:r>
                        <a:rPr lang="fr-FR" sz="1800" kern="0" dirty="0">
                          <a:effectLst/>
                        </a:rPr>
                        <a:t>Jusqu'au 31/08/1961</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60 ans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228454870"/>
                  </a:ext>
                </a:extLst>
              </a:tr>
              <a:tr h="309695">
                <a:tc>
                  <a:txBody>
                    <a:bodyPr/>
                    <a:lstStyle/>
                    <a:p>
                      <a:pPr>
                        <a:lnSpc>
                          <a:spcPct val="107000"/>
                        </a:lnSpc>
                        <a:spcAft>
                          <a:spcPts val="800"/>
                        </a:spcAft>
                      </a:pPr>
                      <a:r>
                        <a:rPr lang="fr-FR" sz="1800" kern="0" dirty="0">
                          <a:effectLst/>
                        </a:rPr>
                        <a:t>Du 01/09/1961 au 31/12/1961</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60 ans et 3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3193286189"/>
                  </a:ext>
                </a:extLst>
              </a:tr>
              <a:tr h="309695">
                <a:tc>
                  <a:txBody>
                    <a:bodyPr/>
                    <a:lstStyle/>
                    <a:p>
                      <a:pPr>
                        <a:lnSpc>
                          <a:spcPct val="107000"/>
                        </a:lnSpc>
                        <a:spcAft>
                          <a:spcPts val="800"/>
                        </a:spcAft>
                      </a:pPr>
                      <a:r>
                        <a:rPr lang="fr-FR" sz="1800" kern="0" dirty="0">
                          <a:effectLst/>
                        </a:rPr>
                        <a:t>1962</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60 ans et 6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1158630867"/>
                  </a:ext>
                </a:extLst>
              </a:tr>
              <a:tr h="309695">
                <a:tc>
                  <a:txBody>
                    <a:bodyPr/>
                    <a:lstStyle/>
                    <a:p>
                      <a:pPr>
                        <a:lnSpc>
                          <a:spcPct val="107000"/>
                        </a:lnSpc>
                        <a:spcAft>
                          <a:spcPts val="800"/>
                        </a:spcAft>
                      </a:pPr>
                      <a:r>
                        <a:rPr lang="fr-FR" sz="1800" kern="0" dirty="0">
                          <a:effectLst/>
                        </a:rPr>
                        <a:t>1963</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60 ans et 9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2217409327"/>
                  </a:ext>
                </a:extLst>
              </a:tr>
              <a:tr h="309695">
                <a:tc>
                  <a:txBody>
                    <a:bodyPr/>
                    <a:lstStyle/>
                    <a:p>
                      <a:pPr>
                        <a:lnSpc>
                          <a:spcPct val="107000"/>
                        </a:lnSpc>
                        <a:spcAft>
                          <a:spcPts val="800"/>
                        </a:spcAft>
                      </a:pPr>
                      <a:r>
                        <a:rPr lang="fr-FR" sz="1800" kern="0" dirty="0">
                          <a:effectLst/>
                        </a:rPr>
                        <a:t>1964</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61 ans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2161230156"/>
                  </a:ext>
                </a:extLst>
              </a:tr>
              <a:tr h="309695">
                <a:tc>
                  <a:txBody>
                    <a:bodyPr/>
                    <a:lstStyle/>
                    <a:p>
                      <a:pPr>
                        <a:lnSpc>
                          <a:spcPct val="107000"/>
                        </a:lnSpc>
                        <a:spcAft>
                          <a:spcPts val="800"/>
                        </a:spcAft>
                      </a:pPr>
                      <a:r>
                        <a:rPr lang="fr-FR" sz="1800" kern="0" dirty="0">
                          <a:effectLst/>
                        </a:rPr>
                        <a:t>1965</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61 ans et 3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1115368302"/>
                  </a:ext>
                </a:extLst>
              </a:tr>
              <a:tr h="309695">
                <a:tc>
                  <a:txBody>
                    <a:bodyPr/>
                    <a:lstStyle/>
                    <a:p>
                      <a:pPr>
                        <a:lnSpc>
                          <a:spcPct val="107000"/>
                        </a:lnSpc>
                        <a:spcAft>
                          <a:spcPts val="800"/>
                        </a:spcAft>
                      </a:pPr>
                      <a:r>
                        <a:rPr lang="fr-FR" sz="1800" kern="0" dirty="0">
                          <a:effectLst/>
                        </a:rPr>
                        <a:t>1966</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61 ans et 6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1992988106"/>
                  </a:ext>
                </a:extLst>
              </a:tr>
              <a:tr h="309695">
                <a:tc>
                  <a:txBody>
                    <a:bodyPr/>
                    <a:lstStyle/>
                    <a:p>
                      <a:pPr>
                        <a:lnSpc>
                          <a:spcPct val="107000"/>
                        </a:lnSpc>
                        <a:spcAft>
                          <a:spcPts val="800"/>
                        </a:spcAft>
                      </a:pPr>
                      <a:r>
                        <a:rPr lang="fr-FR" sz="1800" kern="0" dirty="0">
                          <a:effectLst/>
                        </a:rPr>
                        <a:t>1967</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61 ans et 9 mois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3615978071"/>
                  </a:ext>
                </a:extLst>
              </a:tr>
              <a:tr h="309695">
                <a:tc>
                  <a:txBody>
                    <a:bodyPr/>
                    <a:lstStyle/>
                    <a:p>
                      <a:pPr>
                        <a:lnSpc>
                          <a:spcPct val="107000"/>
                        </a:lnSpc>
                        <a:spcAft>
                          <a:spcPts val="800"/>
                        </a:spcAft>
                      </a:pPr>
                      <a:r>
                        <a:rPr lang="fr-FR" sz="1800" kern="0" dirty="0">
                          <a:effectLst/>
                        </a:rPr>
                        <a:t>1968 et après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tc>
                  <a:txBody>
                    <a:bodyPr/>
                    <a:lstStyle/>
                    <a:p>
                      <a:pPr>
                        <a:lnSpc>
                          <a:spcPct val="107000"/>
                        </a:lnSpc>
                        <a:spcAft>
                          <a:spcPts val="800"/>
                        </a:spcAft>
                      </a:pPr>
                      <a:r>
                        <a:rPr lang="fr-FR" sz="2000" b="1" kern="0" dirty="0">
                          <a:effectLst/>
                        </a:rPr>
                        <a:t>62 ans</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tc>
                <a:extLst>
                  <a:ext uri="{0D108BD9-81ED-4DB2-BD59-A6C34878D82A}">
                    <a16:rowId xmlns:a16="http://schemas.microsoft.com/office/drawing/2014/main" val="4042983158"/>
                  </a:ext>
                </a:extLst>
              </a:tr>
            </a:tbl>
          </a:graphicData>
        </a:graphic>
      </p:graphicFrame>
      <p:pic>
        <p:nvPicPr>
          <p:cNvPr id="3" name="Image 2" descr="Une image contenant Police, logo, texte, Graphique&#10;&#10;Description générée automatiquement">
            <a:extLst>
              <a:ext uri="{FF2B5EF4-FFF2-40B4-BE49-F238E27FC236}">
                <a16:creationId xmlns:a16="http://schemas.microsoft.com/office/drawing/2014/main" id="{252F7387-3A1F-0ED6-B08B-8F1B564E1852}"/>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9790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a:xfrm>
            <a:off x="212942" y="365126"/>
            <a:ext cx="8718116" cy="1325563"/>
          </a:xfrm>
        </p:spPr>
        <p:txBody>
          <a:bodyPr/>
          <a:lstStyle/>
          <a:p>
            <a:r>
              <a:rPr lang="fr-FR" dirty="0"/>
              <a:t>Focus temps partiel / incomplet / non complet</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1825625"/>
            <a:ext cx="8302408" cy="4005020"/>
          </a:xfrm>
        </p:spPr>
        <p:txBody>
          <a:bodyPr/>
          <a:lstStyle/>
          <a:p>
            <a:pPr marL="0" indent="0">
              <a:buNone/>
            </a:pPr>
            <a:endParaRPr lang="fr-FR" dirty="0"/>
          </a:p>
          <a:p>
            <a:pPr marL="0" indent="0">
              <a:buNone/>
            </a:pPr>
            <a:r>
              <a:rPr lang="fr-FR" dirty="0"/>
              <a:t>Temps partiel (demandé) : </a:t>
            </a:r>
            <a:r>
              <a:rPr lang="fr-FR" sz="2400" dirty="0"/>
              <a:t> </a:t>
            </a:r>
            <a:r>
              <a:rPr lang="fr-FR" dirty="0"/>
              <a:t>entre 50 et 90%</a:t>
            </a:r>
          </a:p>
          <a:p>
            <a:pPr marL="0" indent="0">
              <a:buNone/>
            </a:pPr>
            <a:endParaRPr lang="fr-FR" dirty="0"/>
          </a:p>
          <a:p>
            <a:pPr marL="0" indent="0">
              <a:buNone/>
            </a:pPr>
            <a:r>
              <a:rPr lang="fr-FR" dirty="0"/>
              <a:t>Temps incomplet ou non complet (subi) : pas besoin d’autorisation</a:t>
            </a:r>
          </a:p>
          <a:p>
            <a:endParaRPr lang="fr-FR" dirty="0"/>
          </a:p>
          <a:p>
            <a:pPr marL="0" indent="0">
              <a:buNone/>
            </a:pPr>
            <a:r>
              <a:rPr lang="fr-FR" dirty="0"/>
              <a:t>Attention : temps partiel thérapeutique</a:t>
            </a:r>
          </a:p>
        </p:txBody>
      </p:sp>
      <p:cxnSp>
        <p:nvCxnSpPr>
          <p:cNvPr id="4" name="Connecteur droit 3">
            <a:extLst>
              <a:ext uri="{FF2B5EF4-FFF2-40B4-BE49-F238E27FC236}">
                <a16:creationId xmlns:a16="http://schemas.microsoft.com/office/drawing/2014/main" id="{B6E07199-1FFC-3CCB-E35E-72C48E8BA178}"/>
              </a:ext>
            </a:extLst>
          </p:cNvPr>
          <p:cNvCxnSpPr>
            <a:cxnSpLocks/>
          </p:cNvCxnSpPr>
          <p:nvPr/>
        </p:nvCxnSpPr>
        <p:spPr>
          <a:xfrm flipV="1">
            <a:off x="2237874" y="4788568"/>
            <a:ext cx="4668252" cy="5053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CDB1EB-4F43-69EA-5BF6-D8C60E9BF21F}"/>
              </a:ext>
            </a:extLst>
          </p:cNvPr>
          <p:cNvSpPr/>
          <p:nvPr/>
        </p:nvSpPr>
        <p:spPr>
          <a:xfrm rot="20363021">
            <a:off x="6432428" y="4485499"/>
            <a:ext cx="1978486" cy="923330"/>
          </a:xfrm>
          <a:prstGeom prst="rect">
            <a:avLst/>
          </a:prstGeom>
          <a:noFill/>
        </p:spPr>
        <p:txBody>
          <a:bodyPr wrap="square" lIns="91440" tIns="45720" rIns="91440" bIns="45720">
            <a:spAutoFit/>
          </a:bodyPr>
          <a:lstStyle/>
          <a:p>
            <a:pPr algn="ctr"/>
            <a:r>
              <a:rPr lang="fr-FR" sz="3200" b="1" cap="none" spc="0" dirty="0">
                <a:ln w="6600">
                  <a:solidFill>
                    <a:srgbClr val="FF0000"/>
                  </a:solidFill>
                  <a:prstDash val="solid"/>
                </a:ln>
                <a:solidFill>
                  <a:srgbClr val="FFFFFF"/>
                </a:solidFill>
                <a:effectLst>
                  <a:outerShdw dist="38100" dir="2700000" algn="tl" rotWithShape="0">
                    <a:schemeClr val="accent2"/>
                  </a:outerShdw>
                </a:effectLst>
              </a:rPr>
              <a:t>NON</a:t>
            </a: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pic>
        <p:nvPicPr>
          <p:cNvPr id="5" name="Image 4" descr="Une image contenant Police, logo, texte, Graphique&#10;&#10;Description générée automatiquement">
            <a:extLst>
              <a:ext uri="{FF2B5EF4-FFF2-40B4-BE49-F238E27FC236}">
                <a16:creationId xmlns:a16="http://schemas.microsoft.com/office/drawing/2014/main" id="{DD375886-C70C-00E6-7B37-28B06325E8A0}"/>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31947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75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125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DC18-854F-6F4F-8D77-A2FC846D5964}"/>
              </a:ext>
            </a:extLst>
          </p:cNvPr>
          <p:cNvSpPr>
            <a:spLocks noGrp="1"/>
          </p:cNvSpPr>
          <p:nvPr>
            <p:ph type="title"/>
          </p:nvPr>
        </p:nvSpPr>
        <p:spPr/>
        <p:txBody>
          <a:bodyPr/>
          <a:lstStyle/>
          <a:p>
            <a:r>
              <a:rPr lang="fr-FR" dirty="0"/>
              <a:t>« LE » frein dans la fonction publique</a:t>
            </a:r>
          </a:p>
        </p:txBody>
      </p:sp>
      <p:sp>
        <p:nvSpPr>
          <p:cNvPr id="3" name="Espace réservé du contenu 2">
            <a:extLst>
              <a:ext uri="{FF2B5EF4-FFF2-40B4-BE49-F238E27FC236}">
                <a16:creationId xmlns:a16="http://schemas.microsoft.com/office/drawing/2014/main" id="{6235B408-51D5-8144-8CEE-3CFCCA64B304}"/>
              </a:ext>
            </a:extLst>
          </p:cNvPr>
          <p:cNvSpPr>
            <a:spLocks noGrp="1"/>
          </p:cNvSpPr>
          <p:nvPr>
            <p:ph idx="1"/>
          </p:nvPr>
        </p:nvSpPr>
        <p:spPr>
          <a:xfrm>
            <a:off x="628650" y="1825625"/>
            <a:ext cx="8274718" cy="4005020"/>
          </a:xfrm>
        </p:spPr>
        <p:txBody>
          <a:bodyPr/>
          <a:lstStyle/>
          <a:p>
            <a:r>
              <a:rPr lang="fr-FR" dirty="0"/>
              <a:t>Obtenir le temps partiel n’est pas toujours simple…</a:t>
            </a:r>
          </a:p>
          <a:p>
            <a:endParaRPr lang="fr-FR" dirty="0"/>
          </a:p>
          <a:p>
            <a:pPr marL="901700">
              <a:buFont typeface="Wingdings" panose="05000000000000000000" pitchFamily="2" charset="2"/>
              <a:buChar char="Ø"/>
            </a:pPr>
            <a:r>
              <a:rPr lang="fr-FR" dirty="0"/>
              <a:t> Crise d’attractivité, pénurie de personnels</a:t>
            </a:r>
          </a:p>
          <a:p>
            <a:pPr marL="901700">
              <a:buFont typeface="Wingdings" panose="05000000000000000000" pitchFamily="2" charset="2"/>
              <a:buChar char="Ø"/>
            </a:pPr>
            <a:endParaRPr lang="fr-FR" dirty="0"/>
          </a:p>
          <a:p>
            <a:pPr marL="901700">
              <a:buFont typeface="Wingdings" panose="05000000000000000000" pitchFamily="2" charset="2"/>
              <a:buChar char="Ø"/>
            </a:pPr>
            <a:r>
              <a:rPr lang="fr-FR" dirty="0"/>
              <a:t> Organisation du service</a:t>
            </a:r>
          </a:p>
        </p:txBody>
      </p:sp>
      <p:pic>
        <p:nvPicPr>
          <p:cNvPr id="4" name="Image 3" descr="Une image contenant Police, logo, texte, Graphique&#10;&#10;Description générée automatiquement">
            <a:extLst>
              <a:ext uri="{FF2B5EF4-FFF2-40B4-BE49-F238E27FC236}">
                <a16:creationId xmlns:a16="http://schemas.microsoft.com/office/drawing/2014/main" id="{D7E629F9-3A2C-2862-5248-85475C498A2B}"/>
              </a:ext>
            </a:extLst>
          </p:cNvPr>
          <p:cNvPicPr>
            <a:picLocks noChangeAspect="1"/>
          </p:cNvPicPr>
          <p:nvPr/>
        </p:nvPicPr>
        <p:blipFill>
          <a:blip r:embed="rId3"/>
          <a:stretch>
            <a:fillRect/>
          </a:stretch>
        </p:blipFill>
        <p:spPr>
          <a:xfrm>
            <a:off x="7654604" y="5571652"/>
            <a:ext cx="1286348" cy="1286348"/>
          </a:xfrm>
          <a:prstGeom prst="rect">
            <a:avLst/>
          </a:prstGeom>
        </p:spPr>
      </p:pic>
    </p:spTree>
    <p:extLst>
      <p:ext uri="{BB962C8B-B14F-4D97-AF65-F5344CB8AC3E}">
        <p14:creationId xmlns:p14="http://schemas.microsoft.com/office/powerpoint/2010/main" val="182606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ème Office">
  <a:themeElements>
    <a:clrScheme name="Personnalisé 1">
      <a:dk1>
        <a:srgbClr val="00416A"/>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4169</Words>
  <Application>Microsoft Office PowerPoint</Application>
  <PresentationFormat>Affichage à l'écran (4:3)</PresentationFormat>
  <Paragraphs>388</Paragraphs>
  <Slides>22</Slides>
  <Notes>22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Arial Black</vt:lpstr>
      <vt:lpstr>Calibri</vt:lpstr>
      <vt:lpstr>Wingdings</vt:lpstr>
      <vt:lpstr>Thème Office</vt:lpstr>
      <vt:lpstr>La retraite progressive en 1h</vt:lpstr>
      <vt:lpstr>Principe de la retraite progressive</vt:lpstr>
      <vt:lpstr>Une revendication de l’UNSA</vt:lpstr>
      <vt:lpstr>Les textes officiels</vt:lpstr>
      <vt:lpstr>Les conditions</vt:lpstr>
      <vt:lpstr>Précision catégories active ou super-active</vt:lpstr>
      <vt:lpstr>À partir de quel âge ?</vt:lpstr>
      <vt:lpstr>Focus temps partiel / incomplet / non complet</vt:lpstr>
      <vt:lpstr>« LE » frein dans la fonction publique</vt:lpstr>
      <vt:lpstr>Calcul de la pension partielle</vt:lpstr>
      <vt:lpstr>Exemple : retraite progressive à 25%</vt:lpstr>
      <vt:lpstr>Cas des polypensionnés</vt:lpstr>
      <vt:lpstr>L’évolution du montant de la pension partielle</vt:lpstr>
      <vt:lpstr>La revalorisation annuelle de la pension partielle</vt:lpstr>
      <vt:lpstr>L’acquisition des droits pour les fonctionnaires au cours de la retraite progressive</vt:lpstr>
      <vt:lpstr>La surcotisation</vt:lpstr>
      <vt:lpstr>La procédure</vt:lpstr>
      <vt:lpstr>Dérogation jusqu’au 31/12/23</vt:lpstr>
      <vt:lpstr>Limite dans le temps de la retraite progressive</vt:lpstr>
      <vt:lpstr>La fin de la retraite progressive</vt:lpstr>
      <vt:lpstr>Le calcul définitif de la pension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Ludovic LERAT</dc:creator>
  <cp:lastModifiedBy>stephane daval</cp:lastModifiedBy>
  <cp:revision>36</cp:revision>
  <cp:lastPrinted>2023-10-04T15:42:07Z</cp:lastPrinted>
  <dcterms:created xsi:type="dcterms:W3CDTF">2020-09-22T15:41:01Z</dcterms:created>
  <dcterms:modified xsi:type="dcterms:W3CDTF">2023-10-13T06:54:14Z</dcterms:modified>
</cp:coreProperties>
</file>