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262" r:id="rId3"/>
    <p:sldId id="263" r:id="rId4"/>
    <p:sldId id="286" r:id="rId5"/>
    <p:sldId id="292" r:id="rId6"/>
    <p:sldId id="296" r:id="rId7"/>
    <p:sldId id="280" r:id="rId8"/>
    <p:sldId id="283" r:id="rId9"/>
    <p:sldId id="303" r:id="rId10"/>
    <p:sldId id="270" r:id="rId11"/>
    <p:sldId id="297" r:id="rId12"/>
    <p:sldId id="304" r:id="rId13"/>
    <p:sldId id="299" r:id="rId14"/>
    <p:sldId id="300" r:id="rId15"/>
    <p:sldId id="275" r:id="rId16"/>
    <p:sldId id="305" r:id="rId17"/>
    <p:sldId id="301" r:id="rId18"/>
    <p:sldId id="274" r:id="rId19"/>
    <p:sldId id="306" r:id="rId20"/>
    <p:sldId id="276" r:id="rId21"/>
    <p:sldId id="277" r:id="rId22"/>
    <p:sldId id="302" r:id="rId2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Croiset\Bureau\nbre%20diplomes%2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Croiset\Bureau\Formation%20certifications\stats%20ETPT\stats%20en%20cours\pourcentages%20dive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Croiset\Bureau\Formation%20certifications\stats%20ETPT\stats%20en%20cours\pourcentages%20div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'[nbre diplomes 2012.xlsx]Feuil1'!$B$1</c:f>
              <c:strCache>
                <c:ptCount val="1"/>
                <c:pt idx="0">
                  <c:v>Nombre diplômes</c:v>
                </c:pt>
              </c:strCache>
            </c:strRef>
          </c:tx>
          <c:cat>
            <c:strRef>
              <c:f>'[nbre diplomes 2012.xlsx]Feuil1'!$A$2:$A$9</c:f>
              <c:strCache>
                <c:ptCount val="8"/>
                <c:pt idx="0">
                  <c:v>BAPAAT</c:v>
                </c:pt>
                <c:pt idx="1">
                  <c:v>BE Alpinisme</c:v>
                </c:pt>
                <c:pt idx="2">
                  <c:v>BEES 1er</c:v>
                </c:pt>
                <c:pt idx="3">
                  <c:v>BEES 2 et 3</c:v>
                </c:pt>
                <c:pt idx="4">
                  <c:v>BPJEPS</c:v>
                </c:pt>
                <c:pt idx="5">
                  <c:v>DEFA</c:v>
                </c:pt>
                <c:pt idx="6">
                  <c:v>DEJEPS</c:v>
                </c:pt>
                <c:pt idx="7">
                  <c:v>DESJEPS</c:v>
                </c:pt>
              </c:strCache>
            </c:strRef>
          </c:cat>
          <c:val>
            <c:numRef>
              <c:f>'[nbre diplomes 2012.xlsx]Feuil1'!$B$2:$B$9</c:f>
              <c:numCache>
                <c:formatCode>General</c:formatCode>
                <c:ptCount val="8"/>
                <c:pt idx="0">
                  <c:v>684</c:v>
                </c:pt>
                <c:pt idx="1">
                  <c:v>303</c:v>
                </c:pt>
                <c:pt idx="2">
                  <c:v>3104</c:v>
                </c:pt>
                <c:pt idx="3">
                  <c:v>297</c:v>
                </c:pt>
                <c:pt idx="4">
                  <c:v>9375</c:v>
                </c:pt>
                <c:pt idx="5">
                  <c:v>40</c:v>
                </c:pt>
                <c:pt idx="6">
                  <c:v>4832</c:v>
                </c:pt>
                <c:pt idx="7">
                  <c:v>370</c:v>
                </c:pt>
              </c:numCache>
            </c:numRef>
          </c:val>
        </c:ser>
        <c:axId val="110425216"/>
        <c:axId val="110426752"/>
      </c:barChart>
      <c:catAx>
        <c:axId val="110425216"/>
        <c:scaling>
          <c:orientation val="minMax"/>
        </c:scaling>
        <c:axPos val="b"/>
        <c:tickLblPos val="nextTo"/>
        <c:crossAx val="110426752"/>
        <c:crosses val="autoZero"/>
        <c:auto val="1"/>
        <c:lblAlgn val="ctr"/>
        <c:lblOffset val="100"/>
      </c:catAx>
      <c:valAx>
        <c:axId val="110426752"/>
        <c:scaling>
          <c:orientation val="minMax"/>
        </c:scaling>
        <c:axPos val="l"/>
        <c:majorGridlines/>
        <c:numFmt formatCode="General" sourceLinked="1"/>
        <c:tickLblPos val="nextTo"/>
        <c:crossAx val="11042521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10"/>
  <c:chart>
    <c:autoTitleDeleted val="1"/>
    <c:plotArea>
      <c:layout/>
      <c:pieChart>
        <c:varyColors val="1"/>
        <c:ser>
          <c:idx val="1"/>
          <c:order val="1"/>
          <c:tx>
            <c:strRef>
              <c:f>'écarts DR DD 2011 2012'!$A$22</c:f>
              <c:strCache>
                <c:ptCount val="1"/>
                <c:pt idx="0">
                  <c:v>2012</c:v>
                </c:pt>
              </c:strCache>
            </c:strRef>
          </c:tx>
          <c:dLbls>
            <c:showPercent val="1"/>
          </c:dLbls>
          <c:cat>
            <c:strRef>
              <c:f>'écarts DR DD 2011 2012'!$B$19:$E$19</c:f>
              <c:strCache>
                <c:ptCount val="4"/>
                <c:pt idx="0">
                  <c:v>Délivrance diplômes</c:v>
                </c:pt>
                <c:pt idx="1">
                  <c:v>VAE</c:v>
                </c:pt>
                <c:pt idx="2">
                  <c:v>Veiller à la qualité (DS)</c:v>
                </c:pt>
                <c:pt idx="3">
                  <c:v>ICE</c:v>
                </c:pt>
              </c:strCache>
            </c:strRef>
          </c:cat>
          <c:val>
            <c:numRef>
              <c:f>'écarts DR DD 2011 2012'!$B$22:$E$22</c:f>
              <c:numCache>
                <c:formatCode>General</c:formatCode>
                <c:ptCount val="4"/>
                <c:pt idx="0">
                  <c:v>225.42000000000004</c:v>
                </c:pt>
                <c:pt idx="1">
                  <c:v>47.7</c:v>
                </c:pt>
                <c:pt idx="2">
                  <c:v>80.910000000000025</c:v>
                </c:pt>
                <c:pt idx="3">
                  <c:v>52.09</c:v>
                </c:pt>
              </c:numCache>
            </c:numRef>
          </c:val>
        </c:ser>
        <c:ser>
          <c:idx val="0"/>
          <c:order val="0"/>
          <c:tx>
            <c:strRef>
              <c:f>'écarts DR DD 2011 2012'!$A$21</c:f>
              <c:strCache>
                <c:ptCount val="1"/>
                <c:pt idx="0">
                  <c:v>2011</c:v>
                </c:pt>
              </c:strCache>
            </c:strRef>
          </c:tx>
          <c:cat>
            <c:strRef>
              <c:f>'écarts DR DD 2011 2012'!$B$19:$E$19</c:f>
              <c:strCache>
                <c:ptCount val="4"/>
                <c:pt idx="0">
                  <c:v>Délivrance diplômes</c:v>
                </c:pt>
                <c:pt idx="1">
                  <c:v>VAE</c:v>
                </c:pt>
                <c:pt idx="2">
                  <c:v>Veiller à la qualité (DS)</c:v>
                </c:pt>
                <c:pt idx="3">
                  <c:v>ICE</c:v>
                </c:pt>
              </c:strCache>
            </c:strRef>
          </c:cat>
          <c:val>
            <c:numRef>
              <c:f>'écarts DR DD 2011 2012'!$B$21:$E$21</c:f>
              <c:numCache>
                <c:formatCode>General</c:formatCode>
                <c:ptCount val="4"/>
                <c:pt idx="0">
                  <c:v>246.56</c:v>
                </c:pt>
                <c:pt idx="1">
                  <c:v>48.07</c:v>
                </c:pt>
                <c:pt idx="2">
                  <c:v>101.27000000000001</c:v>
                </c:pt>
                <c:pt idx="3">
                  <c:v>57.61</c:v>
                </c:pt>
              </c:numCache>
            </c:numRef>
          </c:val>
        </c:ser>
        <c:firstSliceAng val="0"/>
      </c:pieChart>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style val="10"/>
  <c:chart>
    <c:plotArea>
      <c:layout/>
      <c:pieChart>
        <c:varyColors val="1"/>
        <c:ser>
          <c:idx val="0"/>
          <c:order val="0"/>
          <c:dLbls>
            <c:showVal val="1"/>
            <c:showPercent val="1"/>
            <c:separator>
</c:separator>
            <c:showLeaderLines val="1"/>
          </c:dLbls>
          <c:cat>
            <c:strRef>
              <c:f>'[pourcentages divers.xlsx]niveau formation'!$I$3:$M$3</c:f>
              <c:strCache>
                <c:ptCount val="5"/>
                <c:pt idx="0">
                  <c:v>I et II</c:v>
                </c:pt>
                <c:pt idx="1">
                  <c:v>III</c:v>
                </c:pt>
                <c:pt idx="2">
                  <c:v>IV</c:v>
                </c:pt>
                <c:pt idx="3">
                  <c:v>V</c:v>
                </c:pt>
                <c:pt idx="4">
                  <c:v>Sans niveau</c:v>
                </c:pt>
              </c:strCache>
            </c:strRef>
          </c:cat>
          <c:val>
            <c:numRef>
              <c:f>'[pourcentages divers.xlsx]niveau formation'!$I$4:$M$4</c:f>
              <c:numCache>
                <c:formatCode>General</c:formatCode>
                <c:ptCount val="5"/>
                <c:pt idx="0">
                  <c:v>280537</c:v>
                </c:pt>
                <c:pt idx="1">
                  <c:v>530414</c:v>
                </c:pt>
                <c:pt idx="2">
                  <c:v>2308243</c:v>
                </c:pt>
                <c:pt idx="3">
                  <c:v>291796</c:v>
                </c:pt>
                <c:pt idx="4">
                  <c:v>127986</c:v>
                </c:pt>
              </c:numCache>
            </c:numRef>
          </c:val>
        </c:ser>
        <c:firstSliceAng val="0"/>
      </c:pieChart>
    </c:plotArea>
    <c:legend>
      <c:legendPos val="r"/>
      <c:layout>
        <c:manualLayout>
          <c:xMode val="edge"/>
          <c:yMode val="edge"/>
          <c:x val="0.7222006196842341"/>
          <c:y val="9.1060612606829697E-2"/>
          <c:w val="0.25428347467565332"/>
          <c:h val="0.55659067716755761"/>
        </c:manualLayout>
      </c:layout>
      <c:txPr>
        <a:bodyPr/>
        <a:lstStyle/>
        <a:p>
          <a:pPr>
            <a:defRPr sz="1100"/>
          </a:pPr>
          <a:endParaRPr lang="fr-FR"/>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9997CC4-2333-4F85-B1B5-16C81274E8A7}" type="datetimeFigureOut">
              <a:rPr lang="fr-FR" smtClean="0"/>
              <a:pPr/>
              <a:t>17/12/2013</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DFA1423-52B3-4977-AFD9-FC2669A887F5}"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783CF0E-2E74-4E12-AB66-F745281DF599}" type="datetimeFigureOut">
              <a:rPr lang="fr-FR" smtClean="0"/>
              <a:pPr/>
              <a:t>17/12/2013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9C7A56D-4AF6-4CDE-8655-7F4440D01DE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AA35FEB-1D89-49F0-91DA-3BA52ECAA73E}" type="datetime1">
              <a:rPr lang="fr-FR" smtClean="0"/>
              <a:pPr/>
              <a:t>17/12/2013</a:t>
            </a:fld>
            <a:endParaRPr lang="fr-FR"/>
          </a:p>
        </p:txBody>
      </p:sp>
      <p:sp>
        <p:nvSpPr>
          <p:cNvPr id="5" name="Espace réservé du pied de page 4"/>
          <p:cNvSpPr>
            <a:spLocks noGrp="1"/>
          </p:cNvSpPr>
          <p:nvPr>
            <p:ph type="ftr" sz="quarter" idx="11"/>
          </p:nvPr>
        </p:nvSpPr>
        <p:spPr/>
        <p:txBody>
          <a:bodyPr/>
          <a:lstStyle/>
          <a:p>
            <a:r>
              <a:rPr lang="fr-FR" smtClean="0"/>
              <a:t>IGJS</a:t>
            </a:r>
            <a:endParaRPr lang="fr-FR"/>
          </a:p>
        </p:txBody>
      </p:sp>
      <p:sp>
        <p:nvSpPr>
          <p:cNvPr id="6" name="Espace réservé du numéro de diapositive 5"/>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1B5373-466D-4834-AE44-AA35ABF3E760}" type="datetime1">
              <a:rPr lang="fr-FR" smtClean="0"/>
              <a:pPr/>
              <a:t>17/12/2013</a:t>
            </a:fld>
            <a:endParaRPr lang="fr-FR"/>
          </a:p>
        </p:txBody>
      </p:sp>
      <p:sp>
        <p:nvSpPr>
          <p:cNvPr id="5" name="Espace réservé du pied de page 4"/>
          <p:cNvSpPr>
            <a:spLocks noGrp="1"/>
          </p:cNvSpPr>
          <p:nvPr>
            <p:ph type="ftr" sz="quarter" idx="11"/>
          </p:nvPr>
        </p:nvSpPr>
        <p:spPr/>
        <p:txBody>
          <a:bodyPr/>
          <a:lstStyle/>
          <a:p>
            <a:r>
              <a:rPr lang="fr-FR" smtClean="0"/>
              <a:t>IGJS</a:t>
            </a:r>
            <a:endParaRPr lang="fr-FR"/>
          </a:p>
        </p:txBody>
      </p:sp>
      <p:sp>
        <p:nvSpPr>
          <p:cNvPr id="6" name="Espace réservé du numéro de diapositive 5"/>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51E5C9-F215-45FF-84CB-4AEA778F94DD}" type="datetime1">
              <a:rPr lang="fr-FR" smtClean="0"/>
              <a:pPr/>
              <a:t>17/12/2013</a:t>
            </a:fld>
            <a:endParaRPr lang="fr-FR"/>
          </a:p>
        </p:txBody>
      </p:sp>
      <p:sp>
        <p:nvSpPr>
          <p:cNvPr id="5" name="Espace réservé du pied de page 4"/>
          <p:cNvSpPr>
            <a:spLocks noGrp="1"/>
          </p:cNvSpPr>
          <p:nvPr>
            <p:ph type="ftr" sz="quarter" idx="11"/>
          </p:nvPr>
        </p:nvSpPr>
        <p:spPr/>
        <p:txBody>
          <a:bodyPr/>
          <a:lstStyle/>
          <a:p>
            <a:r>
              <a:rPr lang="fr-FR" smtClean="0"/>
              <a:t>IGJS</a:t>
            </a:r>
            <a:endParaRPr lang="fr-FR"/>
          </a:p>
        </p:txBody>
      </p:sp>
      <p:sp>
        <p:nvSpPr>
          <p:cNvPr id="6" name="Espace réservé du numéro de diapositive 5"/>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465A1C-F881-4F93-B401-4FB848F89657}" type="datetime1">
              <a:rPr lang="fr-FR" smtClean="0"/>
              <a:pPr/>
              <a:t>17/12/2013</a:t>
            </a:fld>
            <a:endParaRPr lang="fr-FR"/>
          </a:p>
        </p:txBody>
      </p:sp>
      <p:sp>
        <p:nvSpPr>
          <p:cNvPr id="5" name="Espace réservé du pied de page 4"/>
          <p:cNvSpPr>
            <a:spLocks noGrp="1"/>
          </p:cNvSpPr>
          <p:nvPr>
            <p:ph type="ftr" sz="quarter" idx="11"/>
          </p:nvPr>
        </p:nvSpPr>
        <p:spPr/>
        <p:txBody>
          <a:bodyPr/>
          <a:lstStyle/>
          <a:p>
            <a:r>
              <a:rPr lang="fr-FR" smtClean="0"/>
              <a:t>IGJS</a:t>
            </a:r>
            <a:endParaRPr lang="fr-FR"/>
          </a:p>
        </p:txBody>
      </p:sp>
      <p:sp>
        <p:nvSpPr>
          <p:cNvPr id="6" name="Espace réservé du numéro de diapositive 5"/>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7B8AF0C-B51B-43FC-BF43-AC764EAEEAB9}" type="datetime1">
              <a:rPr lang="fr-FR" smtClean="0"/>
              <a:pPr/>
              <a:t>17/12/2013</a:t>
            </a:fld>
            <a:endParaRPr lang="fr-FR"/>
          </a:p>
        </p:txBody>
      </p:sp>
      <p:sp>
        <p:nvSpPr>
          <p:cNvPr id="5" name="Espace réservé du pied de page 4"/>
          <p:cNvSpPr>
            <a:spLocks noGrp="1"/>
          </p:cNvSpPr>
          <p:nvPr>
            <p:ph type="ftr" sz="quarter" idx="11"/>
          </p:nvPr>
        </p:nvSpPr>
        <p:spPr/>
        <p:txBody>
          <a:bodyPr/>
          <a:lstStyle/>
          <a:p>
            <a:r>
              <a:rPr lang="fr-FR" smtClean="0"/>
              <a:t>IGJS</a:t>
            </a:r>
            <a:endParaRPr lang="fr-FR"/>
          </a:p>
        </p:txBody>
      </p:sp>
      <p:sp>
        <p:nvSpPr>
          <p:cNvPr id="6" name="Espace réservé du numéro de diapositive 5"/>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80457A-8897-43CC-8DBC-B638972BA32E}" type="datetime1">
              <a:rPr lang="fr-FR" smtClean="0"/>
              <a:pPr/>
              <a:t>17/12/2013</a:t>
            </a:fld>
            <a:endParaRPr lang="fr-FR"/>
          </a:p>
        </p:txBody>
      </p:sp>
      <p:sp>
        <p:nvSpPr>
          <p:cNvPr id="6" name="Espace réservé du pied de page 5"/>
          <p:cNvSpPr>
            <a:spLocks noGrp="1"/>
          </p:cNvSpPr>
          <p:nvPr>
            <p:ph type="ftr" sz="quarter" idx="11"/>
          </p:nvPr>
        </p:nvSpPr>
        <p:spPr/>
        <p:txBody>
          <a:bodyPr/>
          <a:lstStyle/>
          <a:p>
            <a:r>
              <a:rPr lang="fr-FR" smtClean="0"/>
              <a:t>IGJS</a:t>
            </a:r>
            <a:endParaRPr lang="fr-FR"/>
          </a:p>
        </p:txBody>
      </p:sp>
      <p:sp>
        <p:nvSpPr>
          <p:cNvPr id="7" name="Espace réservé du numéro de diapositive 6"/>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CEE5F56-E15A-48AE-B73A-0642539277DC}" type="datetime1">
              <a:rPr lang="fr-FR" smtClean="0"/>
              <a:pPr/>
              <a:t>17/12/2013</a:t>
            </a:fld>
            <a:endParaRPr lang="fr-FR"/>
          </a:p>
        </p:txBody>
      </p:sp>
      <p:sp>
        <p:nvSpPr>
          <p:cNvPr id="8" name="Espace réservé du pied de page 7"/>
          <p:cNvSpPr>
            <a:spLocks noGrp="1"/>
          </p:cNvSpPr>
          <p:nvPr>
            <p:ph type="ftr" sz="quarter" idx="11"/>
          </p:nvPr>
        </p:nvSpPr>
        <p:spPr/>
        <p:txBody>
          <a:bodyPr/>
          <a:lstStyle/>
          <a:p>
            <a:r>
              <a:rPr lang="fr-FR" smtClean="0"/>
              <a:t>IGJS</a:t>
            </a:r>
            <a:endParaRPr lang="fr-FR"/>
          </a:p>
        </p:txBody>
      </p:sp>
      <p:sp>
        <p:nvSpPr>
          <p:cNvPr id="9" name="Espace réservé du numéro de diapositive 8"/>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55925B-A0AF-4BE8-9C8A-FC2FEC5FEAE5}" type="datetime1">
              <a:rPr lang="fr-FR" smtClean="0"/>
              <a:pPr/>
              <a:t>17/12/2013</a:t>
            </a:fld>
            <a:endParaRPr lang="fr-FR"/>
          </a:p>
        </p:txBody>
      </p:sp>
      <p:sp>
        <p:nvSpPr>
          <p:cNvPr id="4" name="Espace réservé du pied de page 3"/>
          <p:cNvSpPr>
            <a:spLocks noGrp="1"/>
          </p:cNvSpPr>
          <p:nvPr>
            <p:ph type="ftr" sz="quarter" idx="11"/>
          </p:nvPr>
        </p:nvSpPr>
        <p:spPr/>
        <p:txBody>
          <a:bodyPr/>
          <a:lstStyle/>
          <a:p>
            <a:r>
              <a:rPr lang="fr-FR" smtClean="0"/>
              <a:t>IGJS</a:t>
            </a:r>
            <a:endParaRPr lang="fr-FR"/>
          </a:p>
        </p:txBody>
      </p:sp>
      <p:sp>
        <p:nvSpPr>
          <p:cNvPr id="5" name="Espace réservé du numéro de diapositive 4"/>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4570E6-C6F4-4257-A219-74788FA61A4C}" type="datetime1">
              <a:rPr lang="fr-FR" smtClean="0"/>
              <a:pPr/>
              <a:t>17/12/2013</a:t>
            </a:fld>
            <a:endParaRPr lang="fr-FR"/>
          </a:p>
        </p:txBody>
      </p:sp>
      <p:sp>
        <p:nvSpPr>
          <p:cNvPr id="3" name="Espace réservé du pied de page 2"/>
          <p:cNvSpPr>
            <a:spLocks noGrp="1"/>
          </p:cNvSpPr>
          <p:nvPr>
            <p:ph type="ftr" sz="quarter" idx="11"/>
          </p:nvPr>
        </p:nvSpPr>
        <p:spPr/>
        <p:txBody>
          <a:bodyPr/>
          <a:lstStyle/>
          <a:p>
            <a:r>
              <a:rPr lang="fr-FR" smtClean="0"/>
              <a:t>IGJS</a:t>
            </a:r>
            <a:endParaRPr lang="fr-FR"/>
          </a:p>
        </p:txBody>
      </p:sp>
      <p:sp>
        <p:nvSpPr>
          <p:cNvPr id="4" name="Espace réservé du numéro de diapositive 3"/>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6B1155-77CD-4B38-B210-4AAB5623FCFF}" type="datetime1">
              <a:rPr lang="fr-FR" smtClean="0"/>
              <a:pPr/>
              <a:t>17/12/2013</a:t>
            </a:fld>
            <a:endParaRPr lang="fr-FR"/>
          </a:p>
        </p:txBody>
      </p:sp>
      <p:sp>
        <p:nvSpPr>
          <p:cNvPr id="6" name="Espace réservé du pied de page 5"/>
          <p:cNvSpPr>
            <a:spLocks noGrp="1"/>
          </p:cNvSpPr>
          <p:nvPr>
            <p:ph type="ftr" sz="quarter" idx="11"/>
          </p:nvPr>
        </p:nvSpPr>
        <p:spPr/>
        <p:txBody>
          <a:bodyPr/>
          <a:lstStyle/>
          <a:p>
            <a:r>
              <a:rPr lang="fr-FR" smtClean="0"/>
              <a:t>IGJS</a:t>
            </a:r>
            <a:endParaRPr lang="fr-FR"/>
          </a:p>
        </p:txBody>
      </p:sp>
      <p:sp>
        <p:nvSpPr>
          <p:cNvPr id="7" name="Espace réservé du numéro de diapositive 6"/>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8954430-5964-4C5B-A849-C9A193EE1002}" type="datetime1">
              <a:rPr lang="fr-FR" smtClean="0"/>
              <a:pPr/>
              <a:t>17/12/2013</a:t>
            </a:fld>
            <a:endParaRPr lang="fr-FR"/>
          </a:p>
        </p:txBody>
      </p:sp>
      <p:sp>
        <p:nvSpPr>
          <p:cNvPr id="6" name="Espace réservé du pied de page 5"/>
          <p:cNvSpPr>
            <a:spLocks noGrp="1"/>
          </p:cNvSpPr>
          <p:nvPr>
            <p:ph type="ftr" sz="quarter" idx="11"/>
          </p:nvPr>
        </p:nvSpPr>
        <p:spPr/>
        <p:txBody>
          <a:bodyPr/>
          <a:lstStyle/>
          <a:p>
            <a:r>
              <a:rPr lang="fr-FR" smtClean="0"/>
              <a:t>IGJS</a:t>
            </a:r>
            <a:endParaRPr lang="fr-FR"/>
          </a:p>
        </p:txBody>
      </p:sp>
      <p:sp>
        <p:nvSpPr>
          <p:cNvPr id="7" name="Espace réservé du numéro de diapositive 6"/>
          <p:cNvSpPr>
            <a:spLocks noGrp="1"/>
          </p:cNvSpPr>
          <p:nvPr>
            <p:ph type="sldNum" sz="quarter" idx="12"/>
          </p:nvPr>
        </p:nvSpPr>
        <p:spPr/>
        <p:txBody>
          <a:bodyPr/>
          <a:lstStyle/>
          <a:p>
            <a:fld id="{8E9BCB87-4069-4085-A99F-FC107CA1826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788C0-45CF-4CB7-9ADB-B35C33AAB299}" type="datetime1">
              <a:rPr lang="fr-FR" smtClean="0"/>
              <a:pPr/>
              <a:t>17/12/2013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IGJS</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BCB87-4069-4085-A99F-FC107CA1826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44824"/>
            <a:ext cx="7772400" cy="1830065"/>
          </a:xfrm>
          <a:solidFill>
            <a:schemeClr val="accent5">
              <a:lumMod val="40000"/>
              <a:lumOff val="60000"/>
            </a:schemeClr>
          </a:solidFill>
        </p:spPr>
        <p:txBody>
          <a:bodyPr>
            <a:normAutofit/>
          </a:bodyPr>
          <a:lstStyle/>
          <a:p>
            <a:pPr algn="ctr"/>
            <a:r>
              <a:rPr lang="fr-FR" sz="2400" b="1" dirty="0" smtClean="0">
                <a:latin typeface="Cambria" pitchFamily="18" charset="0"/>
              </a:rPr>
              <a:t>Mission relative à l’évaluation </a:t>
            </a:r>
            <a:br>
              <a:rPr lang="fr-FR" sz="2400" b="1" dirty="0" smtClean="0">
                <a:latin typeface="Cambria" pitchFamily="18" charset="0"/>
              </a:rPr>
            </a:br>
            <a:r>
              <a:rPr lang="fr-FR" sz="2400" b="1" dirty="0" smtClean="0">
                <a:latin typeface="Cambria" pitchFamily="18" charset="0"/>
              </a:rPr>
              <a:t>de la politique ministérielle </a:t>
            </a:r>
            <a:br>
              <a:rPr lang="fr-FR" sz="2400" b="1" dirty="0" smtClean="0">
                <a:latin typeface="Cambria" pitchFamily="18" charset="0"/>
              </a:rPr>
            </a:br>
            <a:r>
              <a:rPr lang="fr-FR" sz="2400" b="1" dirty="0" smtClean="0">
                <a:latin typeface="Cambria" pitchFamily="18" charset="0"/>
              </a:rPr>
              <a:t>de formation et de certification  </a:t>
            </a:r>
            <a:br>
              <a:rPr lang="fr-FR" sz="2400" b="1" dirty="0" smtClean="0">
                <a:latin typeface="Cambria" pitchFamily="18" charset="0"/>
              </a:rPr>
            </a:br>
            <a:r>
              <a:rPr lang="fr-FR" sz="2400" b="1" dirty="0" smtClean="0">
                <a:latin typeface="Cambria" pitchFamily="18" charset="0"/>
              </a:rPr>
              <a:t>aux métiers du sport et de l’animation</a:t>
            </a:r>
            <a:endParaRPr lang="fr-FR" sz="2400" dirty="0">
              <a:latin typeface="Cambria" pitchFamily="18" charset="0"/>
            </a:endParaRPr>
          </a:p>
        </p:txBody>
      </p:sp>
      <p:sp>
        <p:nvSpPr>
          <p:cNvPr id="3" name="Sous-titre 2"/>
          <p:cNvSpPr>
            <a:spLocks noGrp="1"/>
          </p:cNvSpPr>
          <p:nvPr>
            <p:ph type="subTitle" idx="1"/>
          </p:nvPr>
        </p:nvSpPr>
        <p:spPr>
          <a:xfrm>
            <a:off x="1331640" y="4437112"/>
            <a:ext cx="6400800" cy="1152128"/>
          </a:xfrm>
          <a:solidFill>
            <a:schemeClr val="accent6">
              <a:lumMod val="20000"/>
              <a:lumOff val="80000"/>
            </a:schemeClr>
          </a:solidFill>
        </p:spPr>
        <p:txBody>
          <a:bodyPr>
            <a:normAutofit fontScale="92500" lnSpcReduction="20000"/>
          </a:bodyPr>
          <a:lstStyle/>
          <a:p>
            <a:pPr algn="ctr"/>
            <a:r>
              <a:rPr lang="fr-FR" sz="2800" b="1" dirty="0" smtClean="0">
                <a:solidFill>
                  <a:schemeClr val="tx1">
                    <a:lumMod val="65000"/>
                    <a:lumOff val="35000"/>
                  </a:schemeClr>
                </a:solidFill>
                <a:latin typeface="Cambria" pitchFamily="18" charset="0"/>
              </a:rPr>
              <a:t>Conclusion de la phase de diagnostic</a:t>
            </a:r>
          </a:p>
          <a:p>
            <a:pPr algn="ctr"/>
            <a:endParaRPr lang="fr-FR" b="1" dirty="0" smtClean="0">
              <a:solidFill>
                <a:schemeClr val="tx1">
                  <a:lumMod val="65000"/>
                  <a:lumOff val="35000"/>
                </a:schemeClr>
              </a:solidFill>
              <a:latin typeface="Cambria" pitchFamily="18" charset="0"/>
            </a:endParaRPr>
          </a:p>
          <a:p>
            <a:pPr algn="ctr"/>
            <a:r>
              <a:rPr lang="fr-FR" sz="1800" b="1" dirty="0" smtClean="0">
                <a:solidFill>
                  <a:schemeClr val="tx1">
                    <a:lumMod val="65000"/>
                    <a:lumOff val="35000"/>
                  </a:schemeClr>
                </a:solidFill>
                <a:latin typeface="Cambria" pitchFamily="18" charset="0"/>
              </a:rPr>
              <a:t>Mardi 17 décembre 2013</a:t>
            </a:r>
            <a:endParaRPr lang="fr-FR" sz="1800" b="1" dirty="0">
              <a:solidFill>
                <a:schemeClr val="tx1">
                  <a:lumMod val="65000"/>
                  <a:lumOff val="35000"/>
                </a:schemeClr>
              </a:solidFill>
              <a:latin typeface="Cambria" pitchFamily="18" charset="0"/>
            </a:endParaRPr>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a:t>
            </a:fld>
            <a:endParaRPr lang="fr-FR" dirty="0"/>
          </a:p>
        </p:txBody>
      </p:sp>
      <p:sp>
        <p:nvSpPr>
          <p:cNvPr id="9" name="ZoneTexte 8"/>
          <p:cNvSpPr txBox="1"/>
          <p:nvPr/>
        </p:nvSpPr>
        <p:spPr>
          <a:xfrm>
            <a:off x="1187624" y="5157192"/>
            <a:ext cx="6984776" cy="369332"/>
          </a:xfrm>
          <a:prstGeom prst="rect">
            <a:avLst/>
          </a:prstGeom>
          <a:noFill/>
        </p:spPr>
        <p:txBody>
          <a:bodyPr wrap="square" rtlCol="0">
            <a:spAutoFit/>
          </a:bodyPr>
          <a:lstStyle/>
          <a:p>
            <a:endParaRPr lang="fr-FR" dirty="0"/>
          </a:p>
        </p:txBody>
      </p:sp>
      <p:sp>
        <p:nvSpPr>
          <p:cNvPr id="10" name="ZoneTexte 9"/>
          <p:cNvSpPr txBox="1"/>
          <p:nvPr/>
        </p:nvSpPr>
        <p:spPr>
          <a:xfrm>
            <a:off x="323528" y="5949280"/>
            <a:ext cx="3024336" cy="461665"/>
          </a:xfrm>
          <a:prstGeom prst="rect">
            <a:avLst/>
          </a:prstGeom>
          <a:noFill/>
        </p:spPr>
        <p:txBody>
          <a:bodyPr wrap="square" rtlCol="0">
            <a:spAutoFit/>
          </a:bodyPr>
          <a:lstStyle/>
          <a:p>
            <a:pPr algn="ctr"/>
            <a:r>
              <a:rPr lang="fr-FR" sz="1200" b="1" dirty="0" smtClean="0">
                <a:latin typeface="Cambria" pitchFamily="18" charset="0"/>
              </a:rPr>
              <a:t>Inspection générale </a:t>
            </a:r>
          </a:p>
          <a:p>
            <a:pPr algn="ctr"/>
            <a:r>
              <a:rPr lang="fr-FR" sz="1200" b="1" dirty="0" smtClean="0">
                <a:latin typeface="Cambria" pitchFamily="18" charset="0"/>
              </a:rPr>
              <a:t>de la jeunesse et des sports</a:t>
            </a:r>
            <a:endParaRPr lang="fr-FR" sz="1200" b="1" dirty="0">
              <a:latin typeface="Cambria" pitchFamily="18" charset="0"/>
            </a:endParaRPr>
          </a:p>
        </p:txBody>
      </p:sp>
      <p:pic>
        <p:nvPicPr>
          <p:cNvPr id="11" name="Picture 10"/>
          <p:cNvPicPr>
            <a:picLocks noChangeAspect="1" noChangeArrowheads="1"/>
          </p:cNvPicPr>
          <p:nvPr/>
        </p:nvPicPr>
        <p:blipFill>
          <a:blip r:embed="rId2" cstate="print"/>
          <a:srcRect/>
          <a:stretch>
            <a:fillRect/>
          </a:stretch>
        </p:blipFill>
        <p:spPr bwMode="auto">
          <a:xfrm>
            <a:off x="3886200" y="304800"/>
            <a:ext cx="1395413" cy="733425"/>
          </a:xfrm>
          <a:prstGeom prst="rect">
            <a:avLst/>
          </a:prstGeom>
          <a:noFill/>
          <a:ln w="9525">
            <a:noFill/>
            <a:miter lim="800000"/>
            <a:headEnd/>
            <a:tailEnd/>
          </a:ln>
        </p:spPr>
      </p:pic>
      <p:sp>
        <p:nvSpPr>
          <p:cNvPr id="12" name="Rectangle 9"/>
          <p:cNvSpPr txBox="1">
            <a:spLocks noChangeArrowheads="1"/>
          </p:cNvSpPr>
          <p:nvPr/>
        </p:nvSpPr>
        <p:spPr>
          <a:xfrm>
            <a:off x="685800" y="762000"/>
            <a:ext cx="77724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1000" b="1" i="0" u="none" strike="noStrike" kern="1200" cap="none" spc="0" normalizeH="0" baseline="0" noProof="0" smtClean="0">
                <a:ln>
                  <a:noFill/>
                </a:ln>
                <a:solidFill>
                  <a:schemeClr val="tx1"/>
                </a:solidFill>
                <a:effectLst/>
                <a:uLnTx/>
                <a:uFillTx/>
                <a:latin typeface="Arial" charset="0"/>
                <a:ea typeface="+mj-ea"/>
                <a:cs typeface="+mj-cs"/>
              </a:rPr>
              <a:t/>
            </a:r>
            <a:br>
              <a:rPr kumimoji="0" lang="fr-FR" sz="1000" b="1" i="0" u="none" strike="noStrike" kern="1200" cap="none" spc="0" normalizeH="0" baseline="0" noProof="0" smtClean="0">
                <a:ln>
                  <a:noFill/>
                </a:ln>
                <a:solidFill>
                  <a:schemeClr val="tx1"/>
                </a:solidFill>
                <a:effectLst/>
                <a:uLnTx/>
                <a:uFillTx/>
                <a:latin typeface="Arial" charset="0"/>
                <a:ea typeface="+mj-ea"/>
                <a:cs typeface="+mj-cs"/>
              </a:rPr>
            </a:br>
            <a:r>
              <a:rPr kumimoji="0" lang="fr-FR" sz="1000" b="1" i="0" u="none" strike="noStrike" kern="1200" cap="none" spc="0" normalizeH="0" baseline="0" noProof="0" smtClean="0">
                <a:ln>
                  <a:noFill/>
                </a:ln>
                <a:solidFill>
                  <a:schemeClr val="tx1"/>
                </a:solidFill>
                <a:effectLst/>
                <a:uLnTx/>
                <a:uFillTx/>
                <a:latin typeface="Arial" charset="0"/>
                <a:ea typeface="+mj-ea"/>
                <a:cs typeface="+mj-cs"/>
              </a:rPr>
              <a:t>MINISTÈRE DES SPORTS, DE LA JEUNESSE, DE L’ÉDUCATION POPULAIRE</a:t>
            </a:r>
            <a:br>
              <a:rPr kumimoji="0" lang="fr-FR" sz="1000" b="1" i="0" u="none" strike="noStrike" kern="1200" cap="none" spc="0" normalizeH="0" baseline="0" noProof="0" smtClean="0">
                <a:ln>
                  <a:noFill/>
                </a:ln>
                <a:solidFill>
                  <a:schemeClr val="tx1"/>
                </a:solidFill>
                <a:effectLst/>
                <a:uLnTx/>
                <a:uFillTx/>
                <a:latin typeface="Arial" charset="0"/>
                <a:ea typeface="+mj-ea"/>
                <a:cs typeface="+mj-cs"/>
              </a:rPr>
            </a:br>
            <a:r>
              <a:rPr kumimoji="0" lang="fr-FR" sz="1000" b="1" i="0" u="none" strike="noStrike" kern="1200" cap="none" spc="0" normalizeH="0" baseline="0" noProof="0" smtClean="0">
                <a:ln>
                  <a:noFill/>
                </a:ln>
                <a:solidFill>
                  <a:schemeClr val="tx1"/>
                </a:solidFill>
                <a:effectLst/>
                <a:uLnTx/>
                <a:uFillTx/>
                <a:latin typeface="Arial" charset="0"/>
                <a:ea typeface="+mj-ea"/>
                <a:cs typeface="+mj-cs"/>
              </a:rPr>
              <a:t>ET DE LA VIE ASSOCIATIVE</a:t>
            </a:r>
            <a:endParaRPr kumimoji="0" lang="en-US" sz="1000" b="1" i="0" u="none" strike="noStrike" kern="1200" cap="none" spc="0" normalizeH="0" baseline="0" noProof="0" dirty="0" smtClean="0">
              <a:ln>
                <a:noFill/>
              </a:ln>
              <a:solidFill>
                <a:schemeClr val="tx1"/>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7772400" cy="1440160"/>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Dans le contexte de la </a:t>
            </a:r>
            <a:r>
              <a:rPr lang="fr-FR" sz="2700" b="1" dirty="0" err="1" smtClean="0">
                <a:latin typeface="Cambria" pitchFamily="18" charset="0"/>
              </a:rPr>
              <a:t>RéATE</a:t>
            </a:r>
            <a:r>
              <a:rPr lang="fr-FR" sz="2700" b="1" dirty="0" smtClean="0">
                <a:latin typeface="Cambria" pitchFamily="18" charset="0"/>
              </a:rPr>
              <a:t>, les services déconcentrés  ont conservé leurs interventions</a:t>
            </a:r>
            <a:br>
              <a:rPr lang="fr-FR" sz="2700" b="1" dirty="0" smtClean="0">
                <a:latin typeface="Cambria" pitchFamily="18" charset="0"/>
              </a:rPr>
            </a:br>
            <a:endParaRPr lang="fr-FR" sz="2700" b="1" dirty="0">
              <a:latin typeface="Cambria" pitchFamily="18" charset="0"/>
            </a:endParaRPr>
          </a:p>
        </p:txBody>
      </p:sp>
      <p:sp>
        <p:nvSpPr>
          <p:cNvPr id="3" name="Sous-titre 2"/>
          <p:cNvSpPr>
            <a:spLocks noGrp="1"/>
          </p:cNvSpPr>
          <p:nvPr>
            <p:ph type="subTitle" idx="1"/>
          </p:nvPr>
        </p:nvSpPr>
        <p:spPr>
          <a:xfrm>
            <a:off x="467544" y="1988840"/>
            <a:ext cx="7848872" cy="4320480"/>
          </a:xfrm>
          <a:solidFill>
            <a:schemeClr val="accent6">
              <a:lumMod val="20000"/>
              <a:lumOff val="80000"/>
            </a:schemeClr>
          </a:solidFill>
        </p:spPr>
        <p:txBody>
          <a:bodyPr>
            <a:normAutofit/>
          </a:bodyPr>
          <a:lstStyle/>
          <a:p>
            <a:pPr algn="just"/>
            <a:r>
              <a:rPr lang="fr-FR" sz="1800" dirty="0" smtClean="0">
                <a:solidFill>
                  <a:schemeClr val="tx1">
                    <a:lumMod val="75000"/>
                    <a:lumOff val="25000"/>
                  </a:schemeClr>
                </a:solidFill>
                <a:latin typeface="Cambria" pitchFamily="18" charset="0"/>
              </a:rPr>
              <a:t>Des missions de formation et de certification considérées comme des leviers privilégiés des politiques publiques prioritaires : insertion sociale et professionnelle, développement des activités et des pratiques ;</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Mais une place moins bien identifiée aujourd'hui dans les priorités des services (DRJSCS, DDCS).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RéATE n’a pas donné lieu à une remise en cause de la nature des interventions de l’Etat, ni des fonctions exercées.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Malgré l’augmentation du nombre de diplômes délivrés et la complexification de l’architecture et des fonctions, les effectifs dans le champ de la formation et de la certification ont diminué (- 47 ETP entre 2011 et 2012).</a:t>
            </a: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solidFill>
            <a:schemeClr val="accent5">
              <a:lumMod val="20000"/>
              <a:lumOff val="80000"/>
            </a:schemeClr>
          </a:solidFill>
        </p:spPr>
        <p:txBody>
          <a:bodyPr>
            <a:normAutofit/>
          </a:bodyPr>
          <a:lstStyle/>
          <a:p>
            <a:r>
              <a:rPr lang="fr-FR" sz="2400" b="1" dirty="0" smtClean="0"/>
              <a:t>Répartition par activités DRJSCS+DJSCS+DDCS(PP) </a:t>
            </a:r>
            <a:br>
              <a:rPr lang="fr-FR" sz="2400" b="1" dirty="0" smtClean="0"/>
            </a:br>
            <a:r>
              <a:rPr lang="fr-FR" sz="2400" b="1" dirty="0" smtClean="0"/>
              <a:t>2012</a:t>
            </a:r>
            <a:endParaRPr lang="fr-FR" sz="2400" b="1" dirty="0"/>
          </a:p>
        </p:txBody>
      </p:sp>
      <p:sp>
        <p:nvSpPr>
          <p:cNvPr id="8" name="Espace réservé du contenu 7"/>
          <p:cNvSpPr>
            <a:spLocks noGrp="1"/>
          </p:cNvSpPr>
          <p:nvPr>
            <p:ph sz="half" idx="2"/>
          </p:nvPr>
        </p:nvSpPr>
        <p:spPr>
          <a:xfrm>
            <a:off x="3851920" y="1600200"/>
            <a:ext cx="4834880" cy="4525963"/>
          </a:xfrm>
        </p:spPr>
        <p:txBody>
          <a:bodyPr>
            <a:normAutofit lnSpcReduction="10000"/>
          </a:bodyPr>
          <a:lstStyle/>
          <a:p>
            <a:pPr marL="0" algn="just">
              <a:buNone/>
            </a:pPr>
            <a:r>
              <a:rPr lang="fr-FR" sz="1800" dirty="0" smtClean="0">
                <a:latin typeface="Cambria" pitchFamily="18" charset="0"/>
              </a:rPr>
              <a:t>Deux activités font l’objet d’un investissement majoritaire:</a:t>
            </a:r>
          </a:p>
          <a:p>
            <a:pPr algn="just"/>
            <a:r>
              <a:rPr lang="fr-FR" sz="1800" u="sng" dirty="0" smtClean="0">
                <a:latin typeface="Cambria" pitchFamily="18" charset="0"/>
              </a:rPr>
              <a:t>L’habilitation, </a:t>
            </a:r>
            <a:r>
              <a:rPr lang="fr-FR" sz="1800" dirty="0" smtClean="0">
                <a:latin typeface="Cambria" pitchFamily="18" charset="0"/>
              </a:rPr>
              <a:t>qui vise à s’assurer des conditions d‘organisation et de déroulement des formations,  en conformité avec  les textes fondateurs des diplômes, est traitée de façon diversifiée selon les territoires et en fonction de paramètres tels que la charge d’activité…</a:t>
            </a:r>
          </a:p>
          <a:p>
            <a:pPr algn="just"/>
            <a:r>
              <a:rPr lang="fr-FR" sz="1800" u="sng" dirty="0" smtClean="0">
                <a:latin typeface="Cambria" pitchFamily="18" charset="0"/>
              </a:rPr>
              <a:t>La délivrance des diplômes </a:t>
            </a:r>
            <a:r>
              <a:rPr lang="fr-FR" sz="1800" dirty="0" smtClean="0">
                <a:latin typeface="Cambria" pitchFamily="18" charset="0"/>
              </a:rPr>
              <a:t>qui couvre la participation à des évaluations certificatives et, pour la plus grande part, la gestion administrative et financière ainsi que le suivi des stagiaires.</a:t>
            </a:r>
          </a:p>
          <a:p>
            <a:pPr algn="just">
              <a:buNone/>
            </a:pPr>
            <a:endParaRPr lang="fr-FR" sz="1800" u="sng" dirty="0" smtClean="0">
              <a:latin typeface="Cambria" pitchFamily="18" charset="0"/>
            </a:endParaRPr>
          </a:p>
          <a:p>
            <a:pPr marL="0" algn="just">
              <a:buNone/>
            </a:pPr>
            <a:r>
              <a:rPr lang="fr-FR" sz="1800" u="sng" dirty="0" smtClean="0">
                <a:latin typeface="Cambria" pitchFamily="18" charset="0"/>
              </a:rPr>
              <a:t>Le contrôle</a:t>
            </a:r>
            <a:r>
              <a:rPr lang="fr-FR" sz="1800" dirty="0" smtClean="0">
                <a:latin typeface="Cambria" pitchFamily="18" charset="0"/>
              </a:rPr>
              <a:t> se traduit essentiellement par le suivi et le conseil.</a:t>
            </a:r>
          </a:p>
          <a:p>
            <a:endParaRPr lang="fr-FR" sz="1800" dirty="0" smtClean="0"/>
          </a:p>
          <a:p>
            <a:endParaRPr lang="fr-FR" sz="1800" dirty="0" smtClean="0"/>
          </a:p>
          <a:p>
            <a:endParaRPr lang="fr-FR" sz="1800" dirty="0"/>
          </a:p>
        </p:txBody>
      </p:sp>
      <p:sp>
        <p:nvSpPr>
          <p:cNvPr id="4" name="Espace réservé du pied de page 3"/>
          <p:cNvSpPr>
            <a:spLocks noGrp="1"/>
          </p:cNvSpPr>
          <p:nvPr>
            <p:ph type="ftr" sz="quarter" idx="11"/>
          </p:nvPr>
        </p:nvSpPr>
        <p:spPr/>
        <p:txBody>
          <a:bodyPr/>
          <a:lstStyle/>
          <a:p>
            <a:r>
              <a:rPr lang="fr-FR" smtClean="0"/>
              <a:t>IGJS</a:t>
            </a:r>
            <a:endParaRPr lang="fr-FR"/>
          </a:p>
        </p:txBody>
      </p:sp>
      <p:sp>
        <p:nvSpPr>
          <p:cNvPr id="5" name="Espace réservé du numéro de diapositive 4"/>
          <p:cNvSpPr>
            <a:spLocks noGrp="1"/>
          </p:cNvSpPr>
          <p:nvPr>
            <p:ph type="sldNum" sz="quarter" idx="12"/>
          </p:nvPr>
        </p:nvSpPr>
        <p:spPr/>
        <p:txBody>
          <a:bodyPr/>
          <a:lstStyle/>
          <a:p>
            <a:fld id="{8E9BCB87-4069-4085-A99F-FC107CA1826F}" type="slidenum">
              <a:rPr lang="fr-FR" smtClean="0"/>
              <a:pPr/>
              <a:t>11</a:t>
            </a:fld>
            <a:endParaRPr lang="fr-FR"/>
          </a:p>
        </p:txBody>
      </p:sp>
      <p:graphicFrame>
        <p:nvGraphicFramePr>
          <p:cNvPr id="9" name="Espace réservé du contenu 8"/>
          <p:cNvGraphicFramePr>
            <a:graphicFrameLocks noGrp="1"/>
          </p:cNvGraphicFramePr>
          <p:nvPr>
            <p:ph sz="half" idx="1"/>
          </p:nvPr>
        </p:nvGraphicFramePr>
        <p:xfrm>
          <a:off x="539552" y="1484784"/>
          <a:ext cx="3322712"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Une activité inégalement répartie au plan territorial</a:t>
            </a:r>
            <a:br>
              <a:rPr lang="fr-FR" sz="2700" b="1" dirty="0" smtClean="0">
                <a:latin typeface="Cambria" pitchFamily="18" charset="0"/>
              </a:rPr>
            </a:br>
            <a:endParaRPr lang="fr-FR" sz="2700" b="1" dirty="0">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12</a:t>
            </a:fld>
            <a:endParaRPr lang="fr-FR" dirty="0"/>
          </a:p>
        </p:txBody>
      </p:sp>
      <p:pic>
        <p:nvPicPr>
          <p:cNvPr id="6" name="Image 5" descr="D:\Utilisateurs\Lavaure\AppData\Local\Microsoft\Windows\Temporary Internet Files\OLKBEAF\CARTO_IGJS_EPP_V4.PNG"/>
          <p:cNvPicPr/>
          <p:nvPr/>
        </p:nvPicPr>
        <p:blipFill>
          <a:blip r:embed="rId2" cstate="print"/>
          <a:srcRect/>
          <a:stretch>
            <a:fillRect/>
          </a:stretch>
        </p:blipFill>
        <p:spPr bwMode="auto">
          <a:xfrm>
            <a:off x="1907704" y="1412776"/>
            <a:ext cx="5436329" cy="4924284"/>
          </a:xfrm>
          <a:prstGeom prst="rect">
            <a:avLst/>
          </a:prstGeom>
          <a:noFill/>
          <a:ln w="9525">
            <a:noFill/>
            <a:miter lim="800000"/>
            <a:headEnd/>
            <a:tailEnd/>
          </a:ln>
        </p:spPr>
      </p:pic>
      <p:sp>
        <p:nvSpPr>
          <p:cNvPr id="7" name="Rectangle 6"/>
          <p:cNvSpPr/>
          <p:nvPr/>
        </p:nvSpPr>
        <p:spPr>
          <a:xfrm>
            <a:off x="6156176" y="6021288"/>
            <a:ext cx="1224136" cy="216024"/>
          </a:xfrm>
          <a:prstGeom prst="rect">
            <a:avLst/>
          </a:prstGeom>
        </p:spPr>
        <p:txBody>
          <a:bodyPr wrap="square">
            <a:spAutoFit/>
          </a:bodyPr>
          <a:lstStyle/>
          <a:p>
            <a:r>
              <a:rPr lang="fr-FR" sz="800" b="1" dirty="0" smtClean="0"/>
              <a:t>référence année 2011</a:t>
            </a:r>
            <a:endParaRPr lang="fr-FR" sz="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7772400" cy="1440160"/>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Les services déconcentrés sont confrontés </a:t>
            </a:r>
            <a:br>
              <a:rPr lang="fr-FR" sz="2700" b="1" dirty="0" smtClean="0">
                <a:latin typeface="Cambria" pitchFamily="18" charset="0"/>
              </a:rPr>
            </a:br>
            <a:r>
              <a:rPr lang="fr-FR" sz="2700" b="1" dirty="0" smtClean="0">
                <a:latin typeface="Cambria" pitchFamily="18" charset="0"/>
              </a:rPr>
              <a:t>à une complexification grandissante</a:t>
            </a:r>
            <a:br>
              <a:rPr lang="fr-FR" sz="2700" b="1" dirty="0" smtClean="0">
                <a:latin typeface="Cambria" pitchFamily="18" charset="0"/>
              </a:rPr>
            </a:br>
            <a:endParaRPr lang="fr-FR" sz="2700" b="1" dirty="0">
              <a:latin typeface="Cambria" pitchFamily="18" charset="0"/>
            </a:endParaRPr>
          </a:p>
        </p:txBody>
      </p:sp>
      <p:sp>
        <p:nvSpPr>
          <p:cNvPr id="3" name="Sous-titre 2"/>
          <p:cNvSpPr>
            <a:spLocks noGrp="1"/>
          </p:cNvSpPr>
          <p:nvPr>
            <p:ph type="subTitle" idx="1"/>
          </p:nvPr>
        </p:nvSpPr>
        <p:spPr>
          <a:xfrm>
            <a:off x="467544" y="1772816"/>
            <a:ext cx="7848872" cy="4680520"/>
          </a:xfrm>
          <a:solidFill>
            <a:schemeClr val="accent6">
              <a:lumMod val="20000"/>
              <a:lumOff val="80000"/>
            </a:schemeClr>
          </a:solidFill>
        </p:spPr>
        <p:txBody>
          <a:bodyPr>
            <a:normAutofit fontScale="92500" lnSpcReduction="10000"/>
          </a:bodyPr>
          <a:lstStyle/>
          <a:p>
            <a:pPr algn="just"/>
            <a:r>
              <a:rPr lang="fr-FR" sz="1800" dirty="0" smtClean="0">
                <a:solidFill>
                  <a:schemeClr val="tx1">
                    <a:lumMod val="75000"/>
                    <a:lumOff val="25000"/>
                  </a:schemeClr>
                </a:solidFill>
                <a:latin typeface="Cambria" pitchFamily="18" charset="0"/>
              </a:rPr>
              <a:t>Le décret du 1er février 2012, qui instaure des mesures de simplification  et d’allègement pour le BPJEPS, n’a pas à ce stade produit les effets attendus.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 processus rénové d’habilitation des organismes de formation et la diminution attendue des épreuves certificatives  n’ont pas  simplifié les activités.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Les principaux constats: </a:t>
            </a:r>
          </a:p>
          <a:p>
            <a:pPr algn="just">
              <a:buFont typeface="Arial" pitchFamily="34" charset="0"/>
              <a:buChar char="•"/>
            </a:pPr>
            <a:r>
              <a:rPr lang="fr-FR" sz="1800" dirty="0" smtClean="0">
                <a:solidFill>
                  <a:schemeClr val="tx1">
                    <a:lumMod val="75000"/>
                    <a:lumOff val="25000"/>
                  </a:schemeClr>
                </a:solidFill>
                <a:latin typeface="Cambria" pitchFamily="18" charset="0"/>
              </a:rPr>
              <a:t> un manque d’harmonisation dans la démarche d’appréciation des  dossiers ;</a:t>
            </a:r>
          </a:p>
          <a:p>
            <a:pPr algn="just">
              <a:buFont typeface="Arial" pitchFamily="34" charset="0"/>
              <a:buChar char="•"/>
            </a:pPr>
            <a:r>
              <a:rPr lang="fr-FR" sz="1800" dirty="0" smtClean="0">
                <a:solidFill>
                  <a:schemeClr val="tx1">
                    <a:lumMod val="75000"/>
                    <a:lumOff val="25000"/>
                  </a:schemeClr>
                </a:solidFill>
                <a:latin typeface="Cambria" pitchFamily="18" charset="0"/>
              </a:rPr>
              <a:t> de nombreux organismes de formation qui nécessitent un accompagnement conséquent ;</a:t>
            </a:r>
          </a:p>
          <a:p>
            <a:pPr algn="just">
              <a:buFont typeface="Arial" pitchFamily="34" charset="0"/>
              <a:buChar char="•"/>
            </a:pPr>
            <a:r>
              <a:rPr lang="fr-FR" sz="1800" dirty="0" smtClean="0">
                <a:solidFill>
                  <a:schemeClr val="tx1">
                    <a:lumMod val="75000"/>
                    <a:lumOff val="25000"/>
                  </a:schemeClr>
                </a:solidFill>
                <a:latin typeface="Cambria" pitchFamily="18" charset="0"/>
              </a:rPr>
              <a:t> une difficulté dans l’organisation et la mobilisation d’experts pour les épreuves certificatives ;</a:t>
            </a:r>
          </a:p>
          <a:p>
            <a:pPr algn="just">
              <a:buFont typeface="Arial" pitchFamily="34" charset="0"/>
              <a:buChar char="•"/>
            </a:pPr>
            <a:r>
              <a:rPr lang="fr-FR" sz="1800" dirty="0" smtClean="0">
                <a:solidFill>
                  <a:schemeClr val="tx1">
                    <a:lumMod val="75000"/>
                    <a:lumOff val="25000"/>
                  </a:schemeClr>
                </a:solidFill>
                <a:latin typeface="Cambria" pitchFamily="18" charset="0"/>
              </a:rPr>
              <a:t> des textes sources de contentieux ;</a:t>
            </a:r>
          </a:p>
          <a:p>
            <a:pPr algn="just">
              <a:buFont typeface="Arial" pitchFamily="34" charset="0"/>
              <a:buChar char="•"/>
            </a:pPr>
            <a:r>
              <a:rPr lang="fr-FR" sz="1800" dirty="0" smtClean="0">
                <a:solidFill>
                  <a:schemeClr val="tx1">
                    <a:lumMod val="75000"/>
                    <a:lumOff val="25000"/>
                  </a:schemeClr>
                </a:solidFill>
                <a:latin typeface="Cambria" pitchFamily="18" charset="0"/>
              </a:rPr>
              <a:t> un dispositif d’accueil,  d’information et d’orientation perfectible;</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Et des coopérations territoriales insuffisamment développées.</a:t>
            </a:r>
          </a:p>
          <a:p>
            <a:pPr algn="just">
              <a:buFont typeface="Arial" pitchFamily="34" charset="0"/>
              <a:buChar char="•"/>
            </a:pPr>
            <a:endParaRPr lang="fr-FR" sz="1800" dirty="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800" b="1" dirty="0" smtClean="0">
                <a:latin typeface="Cambria" pitchFamily="18" charset="0"/>
              </a:rPr>
              <a:t/>
            </a:r>
            <a:br>
              <a:rPr lang="fr-FR" sz="2800" b="1" dirty="0" smtClean="0">
                <a:latin typeface="Cambria" pitchFamily="18" charset="0"/>
              </a:rPr>
            </a:br>
            <a:r>
              <a:rPr lang="fr-FR" sz="2700" b="1" dirty="0" smtClean="0">
                <a:latin typeface="Cambria" pitchFamily="18" charset="0"/>
              </a:rPr>
              <a:t>L’activité formation et certification des</a:t>
            </a:r>
            <a:br>
              <a:rPr lang="fr-FR" sz="2700" b="1" dirty="0" smtClean="0">
                <a:latin typeface="Cambria" pitchFamily="18" charset="0"/>
              </a:rPr>
            </a:br>
            <a:r>
              <a:rPr lang="fr-FR" sz="2700" b="1" dirty="0" smtClean="0">
                <a:latin typeface="Cambria" pitchFamily="18" charset="0"/>
              </a:rPr>
              <a:t>conseillers techniques et sportifs</a:t>
            </a:r>
            <a:r>
              <a:rPr lang="fr-FR" sz="2800" b="1" dirty="0" smtClean="0">
                <a:latin typeface="Cambria" pitchFamily="18" charset="0"/>
              </a:rPr>
              <a:t/>
            </a:r>
            <a:br>
              <a:rPr lang="fr-FR" sz="2800" b="1" dirty="0" smtClean="0">
                <a:latin typeface="Cambria" pitchFamily="18" charset="0"/>
              </a:rPr>
            </a:br>
            <a:r>
              <a:rPr lang="fr-FR" sz="2800" dirty="0" smtClean="0">
                <a:latin typeface="Palatino Linotype" pitchFamily="18" charset="0"/>
              </a:rPr>
              <a:t/>
            </a:r>
            <a:br>
              <a:rPr lang="fr-FR" sz="2800" dirty="0" smtClean="0">
                <a:latin typeface="Palatino Linotype" pitchFamily="18" charset="0"/>
              </a:rPr>
            </a:br>
            <a:endParaRPr lang="fr-FR" sz="2800" dirty="0">
              <a:latin typeface="Palatino Linotype" pitchFamily="18" charset="0"/>
            </a:endParaRPr>
          </a:p>
        </p:txBody>
      </p:sp>
      <p:sp>
        <p:nvSpPr>
          <p:cNvPr id="3" name="Sous-titre 2"/>
          <p:cNvSpPr>
            <a:spLocks noGrp="1"/>
          </p:cNvSpPr>
          <p:nvPr>
            <p:ph type="subTitle" idx="1"/>
          </p:nvPr>
        </p:nvSpPr>
        <p:spPr>
          <a:xfrm>
            <a:off x="467544" y="1988840"/>
            <a:ext cx="7848872" cy="3960440"/>
          </a:xfrm>
          <a:solidFill>
            <a:schemeClr val="accent6">
              <a:lumMod val="20000"/>
              <a:lumOff val="80000"/>
            </a:schemeClr>
          </a:solidFill>
        </p:spPr>
        <p:txBody>
          <a:bodyPr>
            <a:normAutofit/>
          </a:bodyPr>
          <a:lstStyle/>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L’activité des CTS en matière de formation est mal appréhendée. </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part consacrée à la formation correspond à 339 ETPT sur 1670 CTS, ce qui représente 20,30% de l’activité globale des CTS.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Leur champ d’intervention est variable et peut couvrir la coordination et l’organisation de formations (diplômes délivrés par l’Etat, TFP, CQP ou brevets fédéraux), l’intervention directe en formation ou la participation à des épreuves certificatives.</a:t>
            </a:r>
          </a:p>
          <a:p>
            <a:pPr algn="just"/>
            <a:endParaRPr lang="fr-FR" sz="1800" dirty="0" smtClean="0">
              <a:solidFill>
                <a:schemeClr val="tx1">
                  <a:lumMod val="75000"/>
                  <a:lumOff val="25000"/>
                </a:schemeClr>
              </a:solidFill>
              <a:latin typeface="Cambria" pitchFamily="18" charset="0"/>
            </a:endParaRPr>
          </a:p>
          <a:p>
            <a:pPr algn="just"/>
            <a:endParaRPr lang="fr-FR" sz="1800" dirty="0" smtClean="0">
              <a:solidFill>
                <a:schemeClr val="tx1">
                  <a:lumMod val="75000"/>
                  <a:lumOff val="25000"/>
                </a:schemeClr>
              </a:solidFill>
              <a:latin typeface="Cambria" pitchFamily="18" charset="0"/>
            </a:endParaRPr>
          </a:p>
          <a:p>
            <a:pPr algn="just"/>
            <a:endParaRPr lang="fr-FR" sz="1800" dirty="0" smtClean="0">
              <a:solidFill>
                <a:schemeClr val="tx1">
                  <a:lumMod val="75000"/>
                  <a:lumOff val="25000"/>
                </a:schemeClr>
              </a:solidFill>
              <a:latin typeface="Cambria" pitchFamily="18" charset="0"/>
            </a:endParaRPr>
          </a:p>
          <a:p>
            <a:pPr algn="just"/>
            <a:endParaRPr lang="fr-FR" sz="1800" b="1" dirty="0" smtClean="0">
              <a:latin typeface="Cambria" pitchFamily="18" charset="0"/>
            </a:endParaRPr>
          </a:p>
          <a:p>
            <a:pPr algn="just"/>
            <a:endParaRPr lang="fr-FR" sz="1800" b="1" dirty="0">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08112"/>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Les établissements publics nationaux</a:t>
            </a:r>
            <a:br>
              <a:rPr lang="fr-FR" sz="2700" b="1" dirty="0" smtClean="0">
                <a:latin typeface="Cambria" pitchFamily="18" charset="0"/>
              </a:rPr>
            </a:br>
            <a:r>
              <a:rPr lang="fr-FR" sz="2700" b="1" dirty="0" smtClean="0">
                <a:latin typeface="Cambria" pitchFamily="18" charset="0"/>
              </a:rPr>
              <a:t>dans un contexte en évolution</a:t>
            </a:r>
            <a:r>
              <a:rPr lang="fr-FR" sz="2800" dirty="0" smtClean="0">
                <a:latin typeface="Palatino Linotype" pitchFamily="18" charset="0"/>
              </a:rPr>
              <a:t/>
            </a:r>
            <a:br>
              <a:rPr lang="fr-FR" sz="2800" dirty="0" smtClean="0">
                <a:latin typeface="Palatino Linotype" pitchFamily="18" charset="0"/>
              </a:rPr>
            </a:br>
            <a:endParaRPr lang="fr-FR" sz="2800" dirty="0">
              <a:latin typeface="Palatino Linotype" pitchFamily="18" charset="0"/>
            </a:endParaRPr>
          </a:p>
        </p:txBody>
      </p:sp>
      <p:sp>
        <p:nvSpPr>
          <p:cNvPr id="3" name="Sous-titre 2"/>
          <p:cNvSpPr>
            <a:spLocks noGrp="1"/>
          </p:cNvSpPr>
          <p:nvPr>
            <p:ph type="subTitle" idx="1"/>
          </p:nvPr>
        </p:nvSpPr>
        <p:spPr>
          <a:xfrm>
            <a:off x="467544" y="1628800"/>
            <a:ext cx="7848872" cy="4464496"/>
          </a:xfrm>
          <a:solidFill>
            <a:schemeClr val="accent6">
              <a:lumMod val="20000"/>
              <a:lumOff val="80000"/>
            </a:schemeClr>
          </a:solidFill>
        </p:spPr>
        <p:txBody>
          <a:bodyPr>
            <a:normAutofit fontScale="92500" lnSpcReduction="10000"/>
          </a:bodyPr>
          <a:lstStyle/>
          <a:p>
            <a:pPr algn="just"/>
            <a:r>
              <a:rPr lang="fr-FR" sz="1800" dirty="0" smtClean="0">
                <a:solidFill>
                  <a:schemeClr val="tx1">
                    <a:lumMod val="75000"/>
                    <a:lumOff val="25000"/>
                  </a:schemeClr>
                </a:solidFill>
                <a:latin typeface="Cambria" pitchFamily="18" charset="0"/>
              </a:rPr>
              <a:t>L’INSEP, l’ENSM, l’ENVSN et les CREPS organisent, dans le champ de la formation,  prioritairement des formations dites « cœur de métier »:</a:t>
            </a:r>
          </a:p>
          <a:p>
            <a:pPr lvl="1" algn="just">
              <a:buFont typeface="Arial" pitchFamily="34" charset="0"/>
              <a:buChar char="•"/>
            </a:pPr>
            <a:r>
              <a:rPr lang="fr-FR" sz="1400" dirty="0" smtClean="0">
                <a:solidFill>
                  <a:schemeClr val="tx1">
                    <a:lumMod val="75000"/>
                    <a:lumOff val="25000"/>
                  </a:schemeClr>
                </a:solidFill>
                <a:latin typeface="Cambria" pitchFamily="18" charset="0"/>
              </a:rPr>
              <a:t> </a:t>
            </a:r>
            <a:r>
              <a:rPr lang="fr-FR" sz="1800" dirty="0" smtClean="0">
                <a:solidFill>
                  <a:schemeClr val="tx1">
                    <a:lumMod val="75000"/>
                    <a:lumOff val="25000"/>
                  </a:schemeClr>
                </a:solidFill>
                <a:latin typeface="Cambria" pitchFamily="18" charset="0"/>
              </a:rPr>
              <a:t>secteur monopolistique (environnement spécifique);</a:t>
            </a:r>
          </a:p>
          <a:p>
            <a:pPr lvl="1" algn="just">
              <a:buFont typeface="Arial" pitchFamily="34" charset="0"/>
              <a:buChar char="•"/>
            </a:pPr>
            <a:r>
              <a:rPr lang="fr-FR" sz="1800" dirty="0" smtClean="0">
                <a:solidFill>
                  <a:schemeClr val="tx1">
                    <a:lumMod val="75000"/>
                    <a:lumOff val="25000"/>
                  </a:schemeClr>
                </a:solidFill>
                <a:latin typeface="Cambria" pitchFamily="18" charset="0"/>
              </a:rPr>
              <a:t>formation dites « rares »;</a:t>
            </a:r>
          </a:p>
          <a:p>
            <a:pPr lvl="1" algn="just">
              <a:buFont typeface="Arial" pitchFamily="34" charset="0"/>
              <a:buChar char="•"/>
            </a:pPr>
            <a:r>
              <a:rPr lang="fr-FR" sz="1800" dirty="0" smtClean="0">
                <a:solidFill>
                  <a:schemeClr val="tx1">
                    <a:lumMod val="75000"/>
                    <a:lumOff val="25000"/>
                  </a:schemeClr>
                </a:solidFill>
                <a:latin typeface="Cambria" pitchFamily="18" charset="0"/>
              </a:rPr>
              <a:t> expérimentations.</a:t>
            </a:r>
          </a:p>
          <a:p>
            <a:pPr algn="just">
              <a:buFont typeface="Arial" pitchFamily="34" charset="0"/>
              <a:buChar char="•"/>
            </a:pPr>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90% de l’activité des établissements en matière de formation porte actuellement sur ces domaines.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A compter de 2014, les objectifs de l’instruction n°09-112 du 8 septembre 2009 évoluent et l’activité des établissements pourra être élargie à l’ensemble du champ concurrentiel.</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Avec l’acte III de la décentralisation, l’intervention des CREPS dans le domaine de la formation se poursuivra, mais elle doit être réexaminée dans ses objectifs et ses modalités.</a:t>
            </a:r>
          </a:p>
          <a:p>
            <a:pPr algn="just">
              <a:buFont typeface="Arial" pitchFamily="34" charset="0"/>
              <a:buChar char="•"/>
            </a:pPr>
            <a:endParaRPr lang="fr-FR" sz="1800" dirty="0" smtClean="0">
              <a:solidFill>
                <a:schemeClr val="tx1">
                  <a:lumMod val="75000"/>
                  <a:lumOff val="25000"/>
                </a:schemeClr>
              </a:solidFill>
              <a:latin typeface="Cambria" pitchFamily="18" charset="0"/>
            </a:endParaRPr>
          </a:p>
          <a:p>
            <a:pPr algn="just">
              <a:buFont typeface="Arial" pitchFamily="34" charset="0"/>
              <a:buChar char="•"/>
            </a:pPr>
            <a:endParaRPr lang="fr-FR" sz="1800" dirty="0" smtClean="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Une offre de formation propre au MSJEPVA diversifiée</a:t>
            </a:r>
            <a:br>
              <a:rPr lang="fr-FR" sz="2700" b="1" dirty="0" smtClean="0">
                <a:latin typeface="Cambria" pitchFamily="18" charset="0"/>
              </a:rPr>
            </a:br>
            <a:endParaRPr lang="fr-FR" sz="2700" b="1" dirty="0">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16</a:t>
            </a:fld>
            <a:endParaRPr lang="fr-FR" dirty="0"/>
          </a:p>
        </p:txBody>
      </p:sp>
      <p:pic>
        <p:nvPicPr>
          <p:cNvPr id="7" name="Image 6" descr="D:\Utilisateurs\Lavaure\AppData\Local\Microsoft\Windows\Temporary Internet Files\OLKBEAF\CARTO_2_IGJS_EPP_formations_V2.PNG"/>
          <p:cNvPicPr/>
          <p:nvPr/>
        </p:nvPicPr>
        <p:blipFill>
          <a:blip r:embed="rId2" cstate="print"/>
          <a:srcRect/>
          <a:stretch>
            <a:fillRect/>
          </a:stretch>
        </p:blipFill>
        <p:spPr bwMode="auto">
          <a:xfrm>
            <a:off x="2195736" y="1412776"/>
            <a:ext cx="4932273" cy="4792116"/>
          </a:xfrm>
          <a:prstGeom prst="rect">
            <a:avLst/>
          </a:prstGeom>
          <a:noFill/>
          <a:ln w="9525">
            <a:noFill/>
            <a:miter lim="800000"/>
            <a:headEnd/>
            <a:tailEnd/>
          </a:ln>
        </p:spPr>
      </p:pic>
      <p:sp>
        <p:nvSpPr>
          <p:cNvPr id="8" name="Rectangle 7"/>
          <p:cNvSpPr/>
          <p:nvPr/>
        </p:nvSpPr>
        <p:spPr>
          <a:xfrm>
            <a:off x="6156176" y="6165304"/>
            <a:ext cx="1224136" cy="216024"/>
          </a:xfrm>
          <a:prstGeom prst="rect">
            <a:avLst/>
          </a:prstGeom>
        </p:spPr>
        <p:txBody>
          <a:bodyPr wrap="square">
            <a:spAutoFit/>
          </a:bodyPr>
          <a:lstStyle/>
          <a:p>
            <a:r>
              <a:rPr lang="fr-FR" sz="800" b="1" dirty="0" smtClean="0"/>
              <a:t>référence année 2012</a:t>
            </a:r>
            <a:endParaRPr lang="fr-FR" sz="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5">
              <a:lumMod val="40000"/>
              <a:lumOff val="60000"/>
            </a:schemeClr>
          </a:solidFill>
        </p:spPr>
        <p:txBody>
          <a:bodyPr>
            <a:normAutofit fontScale="90000"/>
          </a:bodyPr>
          <a:lstStyle/>
          <a:p>
            <a:r>
              <a:rPr lang="fr-FR" sz="2800" dirty="0" smtClean="0">
                <a:latin typeface="Palatino Linotype" pitchFamily="18" charset="0"/>
              </a:rPr>
              <a:t/>
            </a:r>
            <a:br>
              <a:rPr lang="fr-FR" sz="2800" dirty="0" smtClean="0">
                <a:latin typeface="Palatino Linotype" pitchFamily="18" charset="0"/>
              </a:rPr>
            </a:br>
            <a:r>
              <a:rPr lang="fr-FR" sz="2800" b="1" dirty="0" smtClean="0"/>
              <a:t>Niveaux de formations dispensées en EPN (2012) </a:t>
            </a:r>
            <a:br>
              <a:rPr lang="fr-FR" sz="2800" b="1" dirty="0" smtClean="0"/>
            </a:br>
            <a:r>
              <a:rPr lang="fr-FR" sz="2800" b="1" dirty="0" smtClean="0"/>
              <a:t>en heures-stagiaire</a:t>
            </a:r>
            <a:br>
              <a:rPr lang="fr-FR" sz="2800" b="1" dirty="0" smtClean="0"/>
            </a:br>
            <a:endParaRPr lang="fr-FR" sz="2800" b="1" dirty="0">
              <a:latin typeface="Palatino Linotype" pitchFamily="18" charset="0"/>
            </a:endParaRPr>
          </a:p>
        </p:txBody>
      </p:sp>
      <p:sp>
        <p:nvSpPr>
          <p:cNvPr id="9" name="Espace réservé du contenu 8"/>
          <p:cNvSpPr>
            <a:spLocks noGrp="1"/>
          </p:cNvSpPr>
          <p:nvPr>
            <p:ph sz="half" idx="1"/>
          </p:nvPr>
        </p:nvSpPr>
        <p:spPr>
          <a:xfrm>
            <a:off x="457200" y="1412776"/>
            <a:ext cx="3394720" cy="4713387"/>
          </a:xfrm>
        </p:spPr>
        <p:txBody>
          <a:bodyPr>
            <a:normAutofit/>
          </a:bodyPr>
          <a:lstStyle/>
          <a:p>
            <a:pPr algn="ctr">
              <a:buNone/>
            </a:pPr>
            <a:endParaRPr lang="fr-FR" sz="1800" dirty="0"/>
          </a:p>
        </p:txBody>
      </p:sp>
      <p:sp>
        <p:nvSpPr>
          <p:cNvPr id="10" name="Espace réservé du contenu 9"/>
          <p:cNvSpPr>
            <a:spLocks noGrp="1"/>
          </p:cNvSpPr>
          <p:nvPr>
            <p:ph sz="half" idx="2"/>
          </p:nvPr>
        </p:nvSpPr>
        <p:spPr>
          <a:xfrm>
            <a:off x="3923928" y="1600200"/>
            <a:ext cx="4762872" cy="4525963"/>
          </a:xfrm>
        </p:spPr>
        <p:txBody>
          <a:bodyPr>
            <a:normAutofit/>
          </a:bodyPr>
          <a:lstStyle/>
          <a:p>
            <a:pPr marL="0" algn="just">
              <a:buNone/>
            </a:pPr>
            <a:endParaRPr lang="fr-FR" sz="1800" dirty="0" smtClean="0">
              <a:solidFill>
                <a:schemeClr val="tx1">
                  <a:lumMod val="75000"/>
                  <a:lumOff val="25000"/>
                </a:schemeClr>
              </a:solidFill>
              <a:latin typeface="Cambria" pitchFamily="18" charset="0"/>
            </a:endParaRPr>
          </a:p>
          <a:p>
            <a:pPr marL="0" algn="just">
              <a:buNone/>
            </a:pPr>
            <a:r>
              <a:rPr lang="fr-FR" sz="1800" dirty="0" smtClean="0">
                <a:solidFill>
                  <a:schemeClr val="tx1">
                    <a:lumMod val="75000"/>
                    <a:lumOff val="25000"/>
                  </a:schemeClr>
                </a:solidFill>
                <a:latin typeface="Cambria" pitchFamily="18" charset="0"/>
              </a:rPr>
              <a:t>Entre 2011 et 2012, le nombre d’heures-stagiaires a légèrement diminué, notamment avec la baisse d’activité des SAF.</a:t>
            </a:r>
          </a:p>
          <a:p>
            <a:pPr marL="0" algn="just">
              <a:buNone/>
            </a:pPr>
            <a:endParaRPr lang="fr-FR" sz="1800" dirty="0" smtClean="0">
              <a:solidFill>
                <a:schemeClr val="tx1">
                  <a:lumMod val="75000"/>
                  <a:lumOff val="25000"/>
                </a:schemeClr>
              </a:solidFill>
              <a:latin typeface="Cambria" pitchFamily="18" charset="0"/>
            </a:endParaRPr>
          </a:p>
          <a:p>
            <a:pPr marL="0" algn="just">
              <a:buNone/>
            </a:pPr>
            <a:r>
              <a:rPr lang="fr-FR" sz="1800" dirty="0" smtClean="0">
                <a:solidFill>
                  <a:schemeClr val="tx1">
                    <a:lumMod val="75000"/>
                    <a:lumOff val="25000"/>
                  </a:schemeClr>
                </a:solidFill>
                <a:latin typeface="Cambria" pitchFamily="18" charset="0"/>
              </a:rPr>
              <a:t>Dans le même temps, les niveaux II et III ont augmenté en volume.</a:t>
            </a:r>
          </a:p>
          <a:p>
            <a:pPr marL="0" algn="just">
              <a:buNone/>
            </a:pPr>
            <a:endParaRPr lang="fr-FR" sz="1800" dirty="0" smtClean="0">
              <a:solidFill>
                <a:schemeClr val="tx1">
                  <a:lumMod val="75000"/>
                  <a:lumOff val="25000"/>
                </a:schemeClr>
              </a:solidFill>
              <a:latin typeface="Cambria" pitchFamily="18" charset="0"/>
            </a:endParaRPr>
          </a:p>
          <a:p>
            <a:pPr marL="0" algn="just">
              <a:buNone/>
            </a:pPr>
            <a:r>
              <a:rPr lang="fr-FR" sz="1800" dirty="0" smtClean="0">
                <a:solidFill>
                  <a:schemeClr val="tx1">
                    <a:lumMod val="75000"/>
                    <a:lumOff val="25000"/>
                  </a:schemeClr>
                </a:solidFill>
                <a:latin typeface="Cambria" pitchFamily="18" charset="0"/>
              </a:rPr>
              <a:t>Les personnels des EPN interviennent principalement sur:</a:t>
            </a:r>
          </a:p>
          <a:p>
            <a:pPr marL="0" algn="just"/>
            <a:r>
              <a:rPr lang="fr-FR" sz="1800" dirty="0" smtClean="0">
                <a:solidFill>
                  <a:schemeClr val="tx1">
                    <a:lumMod val="75000"/>
                    <a:lumOff val="25000"/>
                  </a:schemeClr>
                </a:solidFill>
                <a:latin typeface="Cambria" pitchFamily="18" charset="0"/>
              </a:rPr>
              <a:t>l’organisation et la coordination de formations;</a:t>
            </a:r>
          </a:p>
          <a:p>
            <a:pPr marL="0" algn="just"/>
            <a:r>
              <a:rPr lang="fr-FR" sz="1800" dirty="0" smtClean="0">
                <a:solidFill>
                  <a:schemeClr val="tx1">
                    <a:lumMod val="75000"/>
                    <a:lumOff val="25000"/>
                  </a:schemeClr>
                </a:solidFill>
                <a:latin typeface="Cambria" pitchFamily="18" charset="0"/>
              </a:rPr>
              <a:t>l’intervention directe;</a:t>
            </a:r>
          </a:p>
          <a:p>
            <a:pPr marL="0" algn="just"/>
            <a:r>
              <a:rPr lang="fr-FR" sz="1800" dirty="0" smtClean="0">
                <a:solidFill>
                  <a:schemeClr val="tx1">
                    <a:lumMod val="75000"/>
                    <a:lumOff val="25000"/>
                  </a:schemeClr>
                </a:solidFill>
                <a:latin typeface="Cambria" pitchFamily="18" charset="0"/>
              </a:rPr>
              <a:t>et la gestion administrative et financière.</a:t>
            </a:r>
          </a:p>
          <a:p>
            <a:pPr marL="0" algn="just"/>
            <a:endParaRPr lang="fr-FR" sz="1800" dirty="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p:txBody>
          <a:bodyPr/>
          <a:lstStyle/>
          <a:p>
            <a:pPr algn="ctr"/>
            <a:fld id="{8E9BCB87-4069-4085-A99F-FC107CA1826F}" type="slidenum">
              <a:rPr lang="fr-FR" smtClean="0"/>
              <a:pPr algn="ctr"/>
              <a:t>17</a:t>
            </a:fld>
            <a:endParaRPr lang="fr-FR" dirty="0"/>
          </a:p>
        </p:txBody>
      </p:sp>
      <p:graphicFrame>
        <p:nvGraphicFramePr>
          <p:cNvPr id="6" name="Graphique 5"/>
          <p:cNvGraphicFramePr/>
          <p:nvPr/>
        </p:nvGraphicFramePr>
        <p:xfrm>
          <a:off x="467544" y="1412776"/>
          <a:ext cx="3240360"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7772400" cy="1080119"/>
          </a:xfrm>
          <a:solidFill>
            <a:schemeClr val="accent5">
              <a:lumMod val="40000"/>
              <a:lumOff val="60000"/>
            </a:schemeClr>
          </a:solidFill>
        </p:spPr>
        <p:txBody>
          <a:bodyPr>
            <a:normAutofit fontScale="90000"/>
          </a:bodyPr>
          <a:lstStyle/>
          <a:p>
            <a:pPr algn="ctr"/>
            <a:r>
              <a:rPr lang="fr-FR" sz="2400" b="1" dirty="0" smtClean="0">
                <a:latin typeface="Cambria" pitchFamily="18" charset="0"/>
              </a:rPr>
              <a:t/>
            </a:r>
            <a:br>
              <a:rPr lang="fr-FR" sz="2400" b="1" dirty="0" smtClean="0">
                <a:latin typeface="Cambria" pitchFamily="18" charset="0"/>
              </a:rPr>
            </a:br>
            <a:r>
              <a:rPr lang="fr-FR" sz="2400" b="1" dirty="0" smtClean="0">
                <a:latin typeface="Cambria" pitchFamily="18" charset="0"/>
              </a:rPr>
              <a:t>Une politique ministérielle de formation et de certification marquée par un déficit de concertation , une logique de concurrence et le contexte européen</a:t>
            </a:r>
            <a:br>
              <a:rPr lang="fr-FR" sz="2400" b="1" dirty="0" smtClean="0">
                <a:latin typeface="Cambria" pitchFamily="18" charset="0"/>
              </a:rPr>
            </a:br>
            <a:endParaRPr lang="fr-FR" sz="2400" b="1" dirty="0">
              <a:latin typeface="Cambria" pitchFamily="18" charset="0"/>
            </a:endParaRPr>
          </a:p>
        </p:txBody>
      </p:sp>
      <p:sp>
        <p:nvSpPr>
          <p:cNvPr id="3" name="Sous-titre 2"/>
          <p:cNvSpPr>
            <a:spLocks noGrp="1"/>
          </p:cNvSpPr>
          <p:nvPr>
            <p:ph type="subTitle" idx="1"/>
          </p:nvPr>
        </p:nvSpPr>
        <p:spPr>
          <a:xfrm>
            <a:off x="467544" y="1772816"/>
            <a:ext cx="7848872" cy="4536504"/>
          </a:xfrm>
          <a:solidFill>
            <a:schemeClr val="accent6">
              <a:lumMod val="20000"/>
              <a:lumOff val="80000"/>
            </a:schemeClr>
          </a:solidFill>
        </p:spPr>
        <p:txBody>
          <a:bodyPr>
            <a:normAutofit fontScale="92500" lnSpcReduction="10000"/>
          </a:bodyPr>
          <a:lstStyle/>
          <a:p>
            <a:pPr algn="just"/>
            <a:r>
              <a:rPr lang="fr-FR" sz="1800" dirty="0" smtClean="0">
                <a:solidFill>
                  <a:schemeClr val="tx1">
                    <a:lumMod val="75000"/>
                    <a:lumOff val="25000"/>
                  </a:schemeClr>
                </a:solidFill>
                <a:latin typeface="Cambria" pitchFamily="18" charset="0"/>
              </a:rPr>
              <a:t>La place du MSJEPVA au sein des instances de pilotage de la formation professionnelles doit  être confortée (CNFPTLV).</a:t>
            </a:r>
          </a:p>
          <a:p>
            <a:pPr algn="just"/>
            <a:endParaRPr lang="fr-FR" sz="15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commission nationale de la certification professionnelle  ne constitue pas une instance propice à la mise en cohérence des certifications professionnelles.</a:t>
            </a:r>
          </a:p>
          <a:p>
            <a:pPr algn="just"/>
            <a:endParaRPr lang="fr-FR" sz="15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commission professionnelle consultative, qui couvre l’intégralité des champs du sport et de l’animation,  ne constitue pas suffisamment un lieu d’échange entre le ministère et les autres acteurs, en particulier les branches professionnelles.</a:t>
            </a:r>
          </a:p>
          <a:p>
            <a:pPr algn="just"/>
            <a:endParaRPr lang="fr-FR" sz="15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Les relations entre le ministère et les autres acteurs se traduisent par un dialogue difficile et une logique de concurrence, principalement entre les CQP, les BPJEPS et certains DEJEPS,  a progressivement émergé:</a:t>
            </a:r>
          </a:p>
          <a:p>
            <a:pPr algn="just"/>
            <a:endParaRPr lang="fr-FR" sz="900" dirty="0" smtClean="0">
              <a:solidFill>
                <a:schemeClr val="tx1">
                  <a:lumMod val="75000"/>
                  <a:lumOff val="25000"/>
                </a:schemeClr>
              </a:solidFill>
              <a:latin typeface="Cambria" pitchFamily="18" charset="0"/>
            </a:endParaRPr>
          </a:p>
          <a:p>
            <a:pPr lvl="1" algn="just">
              <a:buFont typeface="Arial" pitchFamily="34" charset="0"/>
              <a:buChar char="•"/>
            </a:pPr>
            <a:r>
              <a:rPr lang="fr-FR" sz="1400" dirty="0" smtClean="0">
                <a:solidFill>
                  <a:schemeClr val="tx1">
                    <a:lumMod val="75000"/>
                    <a:lumOff val="25000"/>
                  </a:schemeClr>
                </a:solidFill>
                <a:latin typeface="Cambria" pitchFamily="18" charset="0"/>
              </a:rPr>
              <a:t> </a:t>
            </a:r>
            <a:r>
              <a:rPr lang="fr-FR" sz="1500" dirty="0" smtClean="0">
                <a:solidFill>
                  <a:schemeClr val="tx1">
                    <a:lumMod val="75000"/>
                    <a:lumOff val="25000"/>
                  </a:schemeClr>
                </a:solidFill>
                <a:latin typeface="Cambria" pitchFamily="18" charset="0"/>
              </a:rPr>
              <a:t>Le développement des CQP inscrits à l’annexe II-1 du code du sport a été rapide depuis 2008 : 19 883 CQP délivrés au 31/12/2012 ;</a:t>
            </a:r>
          </a:p>
          <a:p>
            <a:pPr lvl="1" algn="just">
              <a:buFont typeface="Arial" pitchFamily="34" charset="0"/>
              <a:buChar char="•"/>
            </a:pPr>
            <a:r>
              <a:rPr lang="fr-FR" sz="1500" dirty="0" smtClean="0">
                <a:solidFill>
                  <a:schemeClr val="tx1">
                    <a:lumMod val="75000"/>
                    <a:lumOff val="25000"/>
                  </a:schemeClr>
                </a:solidFill>
                <a:latin typeface="Cambria" pitchFamily="18" charset="0"/>
              </a:rPr>
              <a:t> </a:t>
            </a:r>
            <a:r>
              <a:rPr lang="fr-FR" sz="1500" dirty="0" smtClean="0">
                <a:solidFill>
                  <a:prstClr val="black">
                    <a:lumMod val="75000"/>
                    <a:lumOff val="25000"/>
                  </a:prstClr>
                </a:solidFill>
                <a:latin typeface="Cambria" pitchFamily="18" charset="0"/>
              </a:rPr>
              <a:t>La logique de concurrence, illustrée par un chevauchement des conditions d’exercice entre CQP – BPJEPS et certains DEJEPS, renforce le manque de cohérence des certifications délivrées dans le champ du sport.</a:t>
            </a:r>
          </a:p>
          <a:p>
            <a:pPr lvl="1" algn="just">
              <a:buFont typeface="Arial" pitchFamily="34" charset="0"/>
              <a:buChar char="•"/>
            </a:pPr>
            <a:endParaRPr lang="fr-FR" sz="1500" dirty="0" smtClean="0">
              <a:solidFill>
                <a:schemeClr val="tx1">
                  <a:lumMod val="75000"/>
                  <a:lumOff val="25000"/>
                </a:schemeClr>
              </a:solidFill>
              <a:latin typeface="Cambria" pitchFamily="18" charset="0"/>
            </a:endParaRPr>
          </a:p>
          <a:p>
            <a:pPr algn="just"/>
            <a:endParaRPr lang="fr-FR" sz="1800" dirty="0" smtClean="0">
              <a:solidFill>
                <a:schemeClr val="tx1">
                  <a:lumMod val="75000"/>
                  <a:lumOff val="25000"/>
                </a:schemeClr>
              </a:solidFill>
              <a:latin typeface="Cambria" pitchFamily="18" charset="0"/>
            </a:endParaRPr>
          </a:p>
          <a:p>
            <a:pPr algn="just"/>
            <a:endParaRPr lang="fr-FR" sz="1800" b="1" dirty="0">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18</a:t>
            </a:fld>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7772400" cy="1080119"/>
          </a:xfrm>
          <a:solidFill>
            <a:schemeClr val="accent5">
              <a:lumMod val="40000"/>
              <a:lumOff val="60000"/>
            </a:schemeClr>
          </a:solidFill>
        </p:spPr>
        <p:txBody>
          <a:bodyPr>
            <a:normAutofit fontScale="90000"/>
          </a:bodyPr>
          <a:lstStyle/>
          <a:p>
            <a:pPr algn="ctr"/>
            <a:r>
              <a:rPr lang="fr-FR" sz="2400" b="1" dirty="0" smtClean="0">
                <a:latin typeface="Cambria" pitchFamily="18" charset="0"/>
              </a:rPr>
              <a:t/>
            </a:r>
            <a:br>
              <a:rPr lang="fr-FR" sz="2400" b="1" dirty="0" smtClean="0">
                <a:latin typeface="Cambria" pitchFamily="18" charset="0"/>
              </a:rPr>
            </a:br>
            <a:r>
              <a:rPr lang="fr-FR" sz="2400" b="1" dirty="0" smtClean="0">
                <a:latin typeface="Cambria" pitchFamily="18" charset="0"/>
              </a:rPr>
              <a:t>Une politique ministérielle de formation et de certification marquée par un déficit de concertation , une logique de concurrence et le contexte européen</a:t>
            </a:r>
            <a:br>
              <a:rPr lang="fr-FR" sz="2400" b="1" dirty="0" smtClean="0">
                <a:latin typeface="Cambria" pitchFamily="18" charset="0"/>
              </a:rPr>
            </a:br>
            <a:endParaRPr lang="fr-FR" sz="2400" b="1" dirty="0">
              <a:latin typeface="Cambria" pitchFamily="18" charset="0"/>
            </a:endParaRPr>
          </a:p>
        </p:txBody>
      </p:sp>
      <p:sp>
        <p:nvSpPr>
          <p:cNvPr id="3" name="Sous-titre 2"/>
          <p:cNvSpPr>
            <a:spLocks noGrp="1"/>
          </p:cNvSpPr>
          <p:nvPr>
            <p:ph type="subTitle" idx="1"/>
          </p:nvPr>
        </p:nvSpPr>
        <p:spPr>
          <a:xfrm>
            <a:off x="467544" y="1700808"/>
            <a:ext cx="7848872" cy="4608512"/>
          </a:xfrm>
          <a:solidFill>
            <a:schemeClr val="accent6">
              <a:lumMod val="20000"/>
              <a:lumOff val="80000"/>
            </a:schemeClr>
          </a:solidFill>
        </p:spPr>
        <p:txBody>
          <a:bodyPr>
            <a:normAutofit/>
          </a:bodyPr>
          <a:lstStyle/>
          <a:p>
            <a:pPr algn="just"/>
            <a:r>
              <a:rPr lang="fr-FR" sz="1800" dirty="0" smtClean="0">
                <a:solidFill>
                  <a:schemeClr val="tx1">
                    <a:lumMod val="75000"/>
                    <a:lumOff val="25000"/>
                  </a:schemeClr>
                </a:solidFill>
                <a:latin typeface="Cambria" pitchFamily="18" charset="0"/>
              </a:rPr>
              <a:t>S’agissant du secteur de l’animation, la cohérence d’ensemble est préservée, avec un nombre de CQP limité en nombre (2 dont CQP </a:t>
            </a:r>
            <a:r>
              <a:rPr lang="fr-FR" sz="1800" dirty="0" smtClean="0">
                <a:solidFill>
                  <a:schemeClr val="tx1"/>
                </a:solidFill>
                <a:latin typeface="Cambria" pitchFamily="18" charset="0"/>
              </a:rPr>
              <a:t>AP) </a:t>
            </a:r>
            <a:r>
              <a:rPr lang="fr-FR" sz="1800" dirty="0" smtClean="0">
                <a:solidFill>
                  <a:schemeClr val="tx1">
                    <a:lumMod val="75000"/>
                    <a:lumOff val="25000"/>
                  </a:schemeClr>
                </a:solidFill>
                <a:latin typeface="Cambria" pitchFamily="18" charset="0"/>
              </a:rPr>
              <a:t>et en volume de titulaires (400 depuis 2011) et un lien garanti avec les BPJEPS. </a:t>
            </a:r>
            <a:endParaRPr lang="fr-FR" sz="1800" dirty="0" smtClean="0">
              <a:solidFill>
                <a:srgbClr val="FF0000"/>
              </a:solidFill>
              <a:latin typeface="Cambria" pitchFamily="18" charset="0"/>
            </a:endParaRP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rénovation du dialogue avec les branches et le mouvement associatif constitue une priorité et doit s’inscrire dans une recherche de sens par rapport aux enjeux de la formation professionnelle.</a:t>
            </a: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Ce dialogue doit porter sur une articulation renforcée entre les systèmes de certification eu égard aux besoins multiples sur un marché en voie de structuration. La notion de parcours professionnel doit être replacée au cœur de la réflexion.</a:t>
            </a: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singularité de l’organisation française doit donner lieu à la définition d’une stratégie globale et à des choix concertés dans le contexte de la révision de la directive 2005/36 CE.</a:t>
            </a:r>
          </a:p>
          <a:p>
            <a:pPr algn="just"/>
            <a:endParaRPr lang="fr-FR" sz="1800" dirty="0" smtClean="0">
              <a:solidFill>
                <a:schemeClr val="tx1">
                  <a:lumMod val="75000"/>
                  <a:lumOff val="25000"/>
                </a:schemeClr>
              </a:solidFill>
              <a:latin typeface="Cambria" pitchFamily="18" charset="0"/>
            </a:endParaRPr>
          </a:p>
          <a:p>
            <a:pPr algn="just"/>
            <a:endParaRPr lang="fr-FR" sz="1800" b="1" dirty="0">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19</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76673"/>
            <a:ext cx="7772400" cy="1224135"/>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Une mission qui s’inscrit dans le cadre</a:t>
            </a:r>
            <a:br>
              <a:rPr lang="fr-FR" sz="2700" b="1" dirty="0" smtClean="0">
                <a:latin typeface="Cambria" pitchFamily="18" charset="0"/>
              </a:rPr>
            </a:br>
            <a:r>
              <a:rPr lang="fr-FR" sz="2700" b="1" dirty="0" smtClean="0">
                <a:latin typeface="Cambria" pitchFamily="18" charset="0"/>
              </a:rPr>
              <a:t>de l’évaluation des politiques publiques</a:t>
            </a:r>
            <a:r>
              <a:rPr lang="fr-FR" sz="2800" b="1" dirty="0">
                <a:latin typeface="Cambria" pitchFamily="18" charset="0"/>
              </a:rPr>
              <a:t/>
            </a:r>
            <a:br>
              <a:rPr lang="fr-FR" sz="2800" b="1" dirty="0">
                <a:latin typeface="Cambria" pitchFamily="18" charset="0"/>
              </a:rPr>
            </a:br>
            <a:endParaRPr lang="fr-FR" sz="2800" b="1" dirty="0">
              <a:latin typeface="Cambria" pitchFamily="18" charset="0"/>
            </a:endParaRPr>
          </a:p>
        </p:txBody>
      </p:sp>
      <p:sp>
        <p:nvSpPr>
          <p:cNvPr id="3" name="Sous-titre 2"/>
          <p:cNvSpPr>
            <a:spLocks noGrp="1"/>
          </p:cNvSpPr>
          <p:nvPr>
            <p:ph type="subTitle" idx="1"/>
          </p:nvPr>
        </p:nvSpPr>
        <p:spPr>
          <a:xfrm>
            <a:off x="611560" y="1916832"/>
            <a:ext cx="7776864" cy="4320480"/>
          </a:xfrm>
          <a:solidFill>
            <a:schemeClr val="accent6">
              <a:lumMod val="20000"/>
              <a:lumOff val="80000"/>
            </a:schemeClr>
          </a:solidFill>
        </p:spPr>
        <p:txBody>
          <a:bodyPr>
            <a:normAutofit lnSpcReduction="10000"/>
          </a:bodyPr>
          <a:lstStyle/>
          <a:p>
            <a:pPr algn="just"/>
            <a:r>
              <a:rPr lang="fr-FR" sz="1800" b="1" u="sng" dirty="0" smtClean="0">
                <a:solidFill>
                  <a:srgbClr val="C00000"/>
                </a:solidFill>
                <a:latin typeface="Cambria" pitchFamily="18" charset="0"/>
              </a:rPr>
              <a:t>Lettre de mission </a:t>
            </a:r>
            <a:r>
              <a:rPr lang="fr-FR" sz="1800" dirty="0" smtClean="0">
                <a:solidFill>
                  <a:schemeClr val="tx1">
                    <a:lumMod val="65000"/>
                    <a:lumOff val="35000"/>
                  </a:schemeClr>
                </a:solidFill>
                <a:latin typeface="Cambria" pitchFamily="18" charset="0"/>
              </a:rPr>
              <a:t>du  25 avril 2013 de la Ministre des sports, de la jeunesse, de l’éducation populaire et de la vie associative portant sur le diagnostic de la politique ministérielle en matière de formation et de certification aux métiers du sport et de l’animation.</a:t>
            </a:r>
          </a:p>
          <a:p>
            <a:pPr algn="just"/>
            <a:endParaRPr lang="fr-FR" sz="1800" dirty="0" smtClean="0">
              <a:solidFill>
                <a:schemeClr val="tx1">
                  <a:lumMod val="65000"/>
                  <a:lumOff val="35000"/>
                </a:schemeClr>
              </a:solidFill>
              <a:latin typeface="Cambria" pitchFamily="18" charset="0"/>
            </a:endParaRPr>
          </a:p>
          <a:p>
            <a:pPr algn="just"/>
            <a:r>
              <a:rPr lang="fr-FR" sz="1800" b="1" u="sng" dirty="0" smtClean="0">
                <a:solidFill>
                  <a:srgbClr val="C00000"/>
                </a:solidFill>
                <a:latin typeface="Cambria" pitchFamily="18" charset="0"/>
              </a:rPr>
              <a:t>Objectif</a:t>
            </a:r>
          </a:p>
          <a:p>
            <a:pPr algn="just"/>
            <a:r>
              <a:rPr lang="fr-FR" sz="1800" dirty="0" smtClean="0">
                <a:solidFill>
                  <a:schemeClr val="tx1">
                    <a:lumMod val="65000"/>
                    <a:lumOff val="35000"/>
                  </a:schemeClr>
                </a:solidFill>
                <a:latin typeface="Cambria" pitchFamily="18" charset="0"/>
              </a:rPr>
              <a:t>Etablir un diagnostic visant à définir des axes de réflexion à partir desquels différents scénarios d’organisation seront présentés.</a:t>
            </a:r>
          </a:p>
          <a:p>
            <a:pPr algn="just"/>
            <a:endParaRPr lang="fr-FR" sz="1800" dirty="0" smtClean="0">
              <a:latin typeface="Cambria" pitchFamily="18" charset="0"/>
            </a:endParaRPr>
          </a:p>
          <a:p>
            <a:pPr algn="just"/>
            <a:r>
              <a:rPr lang="fr-FR" sz="1800" b="1" u="sng" dirty="0" smtClean="0">
                <a:solidFill>
                  <a:srgbClr val="C00000"/>
                </a:solidFill>
                <a:latin typeface="Cambria" pitchFamily="18" charset="0"/>
              </a:rPr>
              <a:t>Un cadre méthodologique qui s’inscrit dans  le processus MAP</a:t>
            </a:r>
          </a:p>
          <a:p>
            <a:pPr algn="just">
              <a:buFont typeface="Arial" pitchFamily="34" charset="0"/>
              <a:buChar char="•"/>
            </a:pPr>
            <a:r>
              <a:rPr lang="fr-FR" sz="1800" dirty="0" smtClean="0">
                <a:latin typeface="Cambria" pitchFamily="18" charset="0"/>
              </a:rPr>
              <a:t> </a:t>
            </a:r>
            <a:r>
              <a:rPr lang="fr-FR" sz="1800" dirty="0" smtClean="0">
                <a:solidFill>
                  <a:schemeClr val="tx1">
                    <a:lumMod val="65000"/>
                    <a:lumOff val="35000"/>
                  </a:schemeClr>
                </a:solidFill>
                <a:latin typeface="Cambria" pitchFamily="18" charset="0"/>
              </a:rPr>
              <a:t>un COPIL stratégique réuni à deux reprises : le 7 juin et le 10 juillet;</a:t>
            </a:r>
          </a:p>
          <a:p>
            <a:pPr algn="just">
              <a:buFont typeface="Arial" pitchFamily="34" charset="0"/>
              <a:buChar char="•"/>
            </a:pPr>
            <a:r>
              <a:rPr lang="fr-FR" sz="1800" dirty="0" smtClean="0">
                <a:solidFill>
                  <a:schemeClr val="tx1">
                    <a:lumMod val="65000"/>
                    <a:lumOff val="35000"/>
                  </a:schemeClr>
                </a:solidFill>
                <a:latin typeface="Cambria" pitchFamily="18" charset="0"/>
              </a:rPr>
              <a:t> un cahier des charges ;</a:t>
            </a:r>
          </a:p>
          <a:p>
            <a:pPr algn="just">
              <a:buFont typeface="Arial" pitchFamily="34" charset="0"/>
              <a:buChar char="•"/>
            </a:pPr>
            <a:r>
              <a:rPr lang="fr-FR" sz="1800" dirty="0" smtClean="0">
                <a:solidFill>
                  <a:schemeClr val="tx1">
                    <a:lumMod val="65000"/>
                    <a:lumOff val="35000"/>
                  </a:schemeClr>
                </a:solidFill>
                <a:latin typeface="Cambria" pitchFamily="18" charset="0"/>
              </a:rPr>
              <a:t> une étude en deux phases : diagnostic (juillet - décembre) et scénarios (décembre – </a:t>
            </a:r>
            <a:r>
              <a:rPr lang="fr-FR" sz="1800" smtClean="0">
                <a:solidFill>
                  <a:schemeClr val="tx1">
                    <a:lumMod val="65000"/>
                    <a:lumOff val="35000"/>
                  </a:schemeClr>
                </a:solidFill>
                <a:latin typeface="Cambria" pitchFamily="18" charset="0"/>
              </a:rPr>
              <a:t>fin janvier).</a:t>
            </a:r>
            <a:endParaRPr lang="fr-FR" sz="1800" dirty="0">
              <a:solidFill>
                <a:schemeClr val="tx1">
                  <a:lumMod val="65000"/>
                  <a:lumOff val="3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936104"/>
          </a:xfrm>
          <a:solidFill>
            <a:schemeClr val="accent5">
              <a:lumMod val="40000"/>
              <a:lumOff val="60000"/>
            </a:schemeClr>
          </a:solidFill>
        </p:spPr>
        <p:txBody>
          <a:bodyPr>
            <a:normAutofit fontScale="90000"/>
          </a:bodyPr>
          <a:lstStyle/>
          <a:p>
            <a:pPr algn="ctr"/>
            <a:r>
              <a:rPr lang="fr-FR" sz="2400" b="1" dirty="0" smtClean="0">
                <a:latin typeface="Cambria" pitchFamily="18" charset="0"/>
              </a:rPr>
              <a:t/>
            </a:r>
            <a:br>
              <a:rPr lang="fr-FR" sz="2400" b="1" dirty="0" smtClean="0">
                <a:latin typeface="Cambria" pitchFamily="18" charset="0"/>
              </a:rPr>
            </a:br>
            <a:r>
              <a:rPr lang="fr-FR" sz="2700" b="1" dirty="0" smtClean="0">
                <a:latin typeface="Cambria" pitchFamily="18" charset="0"/>
              </a:rPr>
              <a:t>Les orientations qui se dégagent 1/2</a:t>
            </a:r>
            <a:r>
              <a:rPr lang="fr-FR" sz="2400" b="1" dirty="0" smtClean="0">
                <a:latin typeface="Cambria" pitchFamily="18" charset="0"/>
              </a:rPr>
              <a:t/>
            </a:r>
            <a:br>
              <a:rPr lang="fr-FR" sz="2400" b="1" dirty="0" smtClean="0">
                <a:latin typeface="Cambria" pitchFamily="18" charset="0"/>
              </a:rPr>
            </a:br>
            <a:endParaRPr lang="fr-FR" sz="2400" b="1" dirty="0">
              <a:latin typeface="Cambria" pitchFamily="18" charset="0"/>
            </a:endParaRPr>
          </a:p>
        </p:txBody>
      </p:sp>
      <p:sp>
        <p:nvSpPr>
          <p:cNvPr id="3" name="Sous-titre 2"/>
          <p:cNvSpPr>
            <a:spLocks noGrp="1"/>
          </p:cNvSpPr>
          <p:nvPr>
            <p:ph type="subTitle" idx="1"/>
          </p:nvPr>
        </p:nvSpPr>
        <p:spPr>
          <a:xfrm>
            <a:off x="467544" y="1628800"/>
            <a:ext cx="7848872" cy="4752528"/>
          </a:xfrm>
          <a:solidFill>
            <a:schemeClr val="accent6">
              <a:lumMod val="20000"/>
              <a:lumOff val="80000"/>
            </a:schemeClr>
          </a:solidFill>
        </p:spPr>
        <p:txBody>
          <a:bodyPr>
            <a:noAutofit/>
          </a:bodyPr>
          <a:lstStyle/>
          <a:p>
            <a:pPr algn="just"/>
            <a:r>
              <a:rPr lang="fr-FR" sz="1800" dirty="0" smtClean="0">
                <a:solidFill>
                  <a:schemeClr val="tx1">
                    <a:lumMod val="75000"/>
                    <a:lumOff val="25000"/>
                  </a:schemeClr>
                </a:solidFill>
                <a:latin typeface="Cambria" pitchFamily="18" charset="0"/>
              </a:rPr>
              <a:t>Privilégier des mesures structurelles de réforme du dispositif </a:t>
            </a:r>
            <a:r>
              <a:rPr lang="fr-FR" sz="1800" smtClean="0">
                <a:solidFill>
                  <a:schemeClr val="tx1">
                    <a:lumMod val="75000"/>
                    <a:lumOff val="25000"/>
                  </a:schemeClr>
                </a:solidFill>
                <a:latin typeface="Cambria" pitchFamily="18" charset="0"/>
              </a:rPr>
              <a:t>est considéré</a:t>
            </a:r>
            <a:r>
              <a:rPr lang="fr-FR" sz="1800" strike="sngStrike" smtClean="0">
                <a:solidFill>
                  <a:schemeClr val="tx1">
                    <a:lumMod val="75000"/>
                    <a:lumOff val="25000"/>
                  </a:schemeClr>
                </a:solidFill>
                <a:latin typeface="Cambria" pitchFamily="18" charset="0"/>
              </a:rPr>
              <a:t> </a:t>
            </a:r>
            <a:r>
              <a:rPr lang="fr-FR" sz="1800" dirty="0" smtClean="0">
                <a:solidFill>
                  <a:schemeClr val="tx1">
                    <a:lumMod val="75000"/>
                    <a:lumOff val="25000"/>
                  </a:schemeClr>
                </a:solidFill>
                <a:latin typeface="Cambria" pitchFamily="18" charset="0"/>
              </a:rPr>
              <a:t>comme irréaliste par la mission dans un contexte qui mérite d’être consolidé. Les pistes à explorer visent à améliorer les dispositif de formation et de certification en s’appuyant sur le diagnostic.</a:t>
            </a:r>
          </a:p>
          <a:p>
            <a:pPr algn="just"/>
            <a:endParaRPr lang="fr-FR" sz="10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Il s’agit alors de:</a:t>
            </a:r>
          </a:p>
          <a:p>
            <a:pPr algn="just">
              <a:buFont typeface="Arial" pitchFamily="34" charset="0"/>
              <a:buChar char="•"/>
            </a:pPr>
            <a:r>
              <a:rPr lang="fr-FR" sz="1800" dirty="0" smtClean="0">
                <a:solidFill>
                  <a:schemeClr val="tx1">
                    <a:lumMod val="75000"/>
                    <a:lumOff val="25000"/>
                  </a:schemeClr>
                </a:solidFill>
                <a:latin typeface="Cambria" pitchFamily="18" charset="0"/>
              </a:rPr>
              <a:t> </a:t>
            </a:r>
            <a:r>
              <a:rPr lang="fr-FR" sz="1800" i="1" dirty="0" smtClean="0">
                <a:solidFill>
                  <a:schemeClr val="tx1">
                    <a:lumMod val="75000"/>
                    <a:lumOff val="25000"/>
                  </a:schemeClr>
                </a:solidFill>
                <a:latin typeface="Cambria" pitchFamily="18" charset="0"/>
              </a:rPr>
              <a:t>Améliorer les modes d’intervention des directions d’objectifs et alléger leur charge d’activité ;</a:t>
            </a:r>
          </a:p>
          <a:p>
            <a:pPr algn="just"/>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Réexaminer profondément l’architecture des diplômes, et plus particulièrement le BAPAAT, ainsi que les conditions de création des BPJEPS ;</a:t>
            </a:r>
          </a:p>
          <a:p>
            <a:pPr algn="just"/>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Développer les articulations entre les différentes certifications pour créer de véritables filières aux métiers du sport et de l’animation ;</a:t>
            </a:r>
          </a:p>
          <a:p>
            <a:pPr algn="just">
              <a:buFont typeface="Arial" pitchFamily="34" charset="0"/>
              <a:buChar char="•"/>
            </a:pPr>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 Répondre aux besoins spécifiques d’encadrement et les inscrire dans des parcours possibles ;</a:t>
            </a:r>
          </a:p>
          <a:p>
            <a:pPr algn="just"/>
            <a:endParaRPr lang="fr-FR" sz="1800" dirty="0" smtClean="0">
              <a:solidFill>
                <a:schemeClr val="tx1">
                  <a:lumMod val="75000"/>
                  <a:lumOff val="25000"/>
                </a:schemeClr>
              </a:solidFill>
              <a:latin typeface="Cambria" pitchFamily="18" charset="0"/>
            </a:endParaRPr>
          </a:p>
          <a:p>
            <a:pPr algn="just"/>
            <a:endParaRPr lang="fr-FR" sz="1800" dirty="0" smtClean="0">
              <a:solidFill>
                <a:schemeClr val="tx1">
                  <a:lumMod val="75000"/>
                  <a:lumOff val="25000"/>
                </a:schemeClr>
              </a:solidFill>
              <a:latin typeface="Cambria" pitchFamily="18" charset="0"/>
            </a:endParaRPr>
          </a:p>
          <a:p>
            <a:pPr algn="just"/>
            <a:endParaRPr lang="fr-FR" sz="1800" dirty="0" smtClean="0">
              <a:solidFill>
                <a:schemeClr val="tx1">
                  <a:lumMod val="75000"/>
                  <a:lumOff val="25000"/>
                </a:schemeClr>
              </a:solidFill>
              <a:latin typeface="Cambria" pitchFamily="18" charset="0"/>
            </a:endParaRPr>
          </a:p>
          <a:p>
            <a:pPr algn="just"/>
            <a:endParaRPr lang="fr-FR" sz="1800" dirty="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20</a:t>
            </a:fld>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rmAutofit fontScale="90000"/>
          </a:bodyPr>
          <a:lstStyle/>
          <a:p>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Les orientations qui se dégagent  2/2 </a:t>
            </a:r>
            <a:r>
              <a:rPr lang="fr-FR" sz="2800" dirty="0" smtClean="0">
                <a:latin typeface="Palatino Linotype" pitchFamily="18" charset="0"/>
              </a:rPr>
              <a:t/>
            </a:r>
            <a:br>
              <a:rPr lang="fr-FR" sz="2800" dirty="0" smtClean="0">
                <a:latin typeface="Palatino Linotype" pitchFamily="18" charset="0"/>
              </a:rPr>
            </a:br>
            <a:endParaRPr lang="fr-FR" sz="2800" dirty="0">
              <a:latin typeface="Palatino Linotype" pitchFamily="18" charset="0"/>
            </a:endParaRPr>
          </a:p>
        </p:txBody>
      </p:sp>
      <p:sp>
        <p:nvSpPr>
          <p:cNvPr id="3" name="Sous-titre 2"/>
          <p:cNvSpPr>
            <a:spLocks noGrp="1"/>
          </p:cNvSpPr>
          <p:nvPr>
            <p:ph type="subTitle" idx="1"/>
          </p:nvPr>
        </p:nvSpPr>
        <p:spPr>
          <a:xfrm>
            <a:off x="467544" y="1700808"/>
            <a:ext cx="7848872" cy="4680520"/>
          </a:xfrm>
          <a:solidFill>
            <a:schemeClr val="accent6">
              <a:lumMod val="20000"/>
              <a:lumOff val="80000"/>
            </a:schemeClr>
          </a:solidFill>
        </p:spPr>
        <p:txBody>
          <a:bodyPr>
            <a:normAutofit/>
          </a:bodyPr>
          <a:lstStyle/>
          <a:p>
            <a:pPr algn="just">
              <a:buFont typeface="Arial" pitchFamily="34" charset="0"/>
              <a:buChar char="•"/>
            </a:pPr>
            <a:r>
              <a:rPr lang="fr-FR" sz="1800" i="1" dirty="0" smtClean="0">
                <a:solidFill>
                  <a:schemeClr val="tx1">
                    <a:lumMod val="75000"/>
                    <a:lumOff val="25000"/>
                  </a:schemeClr>
                </a:solidFill>
                <a:latin typeface="Cambria" pitchFamily="18" charset="0"/>
              </a:rPr>
              <a:t> Proposer des simplifications, une clarification et une sécurisation des actes s’agissant de l’habilitation, de la certification, du contrôle et des dispositions relatives à l’environnement spécifique ;</a:t>
            </a:r>
          </a:p>
          <a:p>
            <a:pPr algn="just">
              <a:buFont typeface="Arial" pitchFamily="34" charset="0"/>
              <a:buChar char="•"/>
            </a:pPr>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 Réaffirmer le rôle des DRJSCS en matière de pilotage régional de la formation et des certifications ;</a:t>
            </a:r>
          </a:p>
          <a:p>
            <a:pPr algn="just">
              <a:buFont typeface="Arial" pitchFamily="34" charset="0"/>
              <a:buChar char="•"/>
            </a:pPr>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 Formuler des propositions sur les activités réalisées par les agents, notamment les CTS , les personnels des EPN et les inspecteurs coordonnateurs ;</a:t>
            </a:r>
          </a:p>
          <a:p>
            <a:pPr algn="just">
              <a:buFont typeface="Arial" pitchFamily="34" charset="0"/>
              <a:buChar char="•"/>
            </a:pPr>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  Redéfinir, en les coordonnant mieux avec le service de l’emploi, les missions respectives des DRJSCS, DDCS(PP) et les EPN en matière d’accueil d’information et d’orientation ;</a:t>
            </a:r>
          </a:p>
          <a:p>
            <a:pPr algn="just">
              <a:buFont typeface="Arial" pitchFamily="34" charset="0"/>
              <a:buChar char="•"/>
            </a:pPr>
            <a:endParaRPr lang="fr-FR" sz="1000" i="1" dirty="0" smtClean="0">
              <a:solidFill>
                <a:schemeClr val="tx1">
                  <a:lumMod val="75000"/>
                  <a:lumOff val="25000"/>
                </a:schemeClr>
              </a:solidFill>
              <a:latin typeface="Cambria" pitchFamily="18" charset="0"/>
            </a:endParaRPr>
          </a:p>
          <a:p>
            <a:pPr algn="just">
              <a:buFont typeface="Arial" pitchFamily="34" charset="0"/>
              <a:buChar char="•"/>
            </a:pPr>
            <a:r>
              <a:rPr lang="fr-FR" sz="1800" i="1" dirty="0" smtClean="0">
                <a:solidFill>
                  <a:schemeClr val="tx1">
                    <a:lumMod val="75000"/>
                    <a:lumOff val="25000"/>
                  </a:schemeClr>
                </a:solidFill>
                <a:latin typeface="Cambria" pitchFamily="18" charset="0"/>
              </a:rPr>
              <a:t> Prendre en compte les conséquences du transfert programmé des EPN aux régions et proposer des dispositions visant à garantir, au plan territorial, l’offre de formation de l’État.</a:t>
            </a:r>
          </a:p>
          <a:p>
            <a:pPr algn="just">
              <a:buFont typeface="Arial" pitchFamily="34" charset="0"/>
              <a:buChar char="•"/>
            </a:pPr>
            <a:endParaRPr lang="fr-FR" sz="1800" i="1" dirty="0" smtClean="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21</a:t>
            </a:fld>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340768"/>
            <a:ext cx="7772400" cy="4248472"/>
          </a:xfrm>
          <a:solidFill>
            <a:schemeClr val="accent5">
              <a:lumMod val="40000"/>
              <a:lumOff val="60000"/>
            </a:schemeClr>
          </a:solidFill>
        </p:spPr>
        <p:txBody>
          <a:bodyPr>
            <a:normAutofit fontScale="90000"/>
          </a:bodyPr>
          <a:lstStyle/>
          <a:p>
            <a:pPr algn="ctr">
              <a:lnSpc>
                <a:spcPct val="200000"/>
              </a:lnSpc>
            </a:pPr>
            <a:r>
              <a:rPr lang="fr-FR" sz="2800" dirty="0" smtClean="0">
                <a:latin typeface="Palatino Linotype" pitchFamily="18" charset="0"/>
              </a:rPr>
              <a:t/>
            </a:r>
            <a:br>
              <a:rPr lang="fr-FR" sz="2800" dirty="0" smtClean="0">
                <a:latin typeface="Palatino Linotype" pitchFamily="18" charset="0"/>
              </a:rPr>
            </a:br>
            <a:r>
              <a:rPr lang="fr-FR" sz="3600" b="1" dirty="0" smtClean="0">
                <a:latin typeface="Cambria" pitchFamily="18" charset="0"/>
              </a:rPr>
              <a:t>La mission IGJS vous remercie</a:t>
            </a:r>
            <a:br>
              <a:rPr lang="fr-FR" sz="3600" b="1" dirty="0" smtClean="0">
                <a:latin typeface="Cambria" pitchFamily="18" charset="0"/>
              </a:rPr>
            </a:br>
            <a:r>
              <a:rPr lang="fr-FR" sz="3600" b="1" dirty="0" smtClean="0">
                <a:latin typeface="Cambria" pitchFamily="18" charset="0"/>
              </a:rPr>
              <a:t>de votre attention</a:t>
            </a:r>
            <a:r>
              <a:rPr lang="fr-FR" sz="2800" b="1" dirty="0" smtClean="0">
                <a:latin typeface="Cambria" pitchFamily="18" charset="0"/>
              </a:rPr>
              <a:t/>
            </a:r>
            <a:br>
              <a:rPr lang="fr-FR" sz="2800" b="1" dirty="0" smtClean="0">
                <a:latin typeface="Cambria" pitchFamily="18" charset="0"/>
              </a:rPr>
            </a:br>
            <a:r>
              <a:rPr lang="fr-FR" sz="2800" dirty="0" smtClean="0">
                <a:latin typeface="Palatino Linotype" pitchFamily="18" charset="0"/>
              </a:rPr>
              <a:t/>
            </a:r>
            <a:br>
              <a:rPr lang="fr-FR" sz="2800" dirty="0" smtClean="0">
                <a:latin typeface="Palatino Linotype" pitchFamily="18" charset="0"/>
              </a:rPr>
            </a:br>
            <a:endParaRPr lang="fr-FR" sz="2800" dirty="0">
              <a:latin typeface="Palatino Linotype"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22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152128"/>
          </a:xfrm>
          <a:solidFill>
            <a:schemeClr val="accent5">
              <a:lumMod val="40000"/>
              <a:lumOff val="60000"/>
            </a:schemeClr>
          </a:solidFill>
        </p:spPr>
        <p:txBody>
          <a:bodyPr>
            <a:normAutofit/>
          </a:bodyPr>
          <a:lstStyle/>
          <a:p>
            <a:r>
              <a:rPr lang="fr-FR" sz="2400" b="1" dirty="0" smtClean="0">
                <a:latin typeface="Cambria" pitchFamily="18" charset="0"/>
              </a:rPr>
              <a:t>Un diagnostic prenant en compte le contexte</a:t>
            </a:r>
            <a:br>
              <a:rPr lang="fr-FR" sz="2400" b="1" dirty="0" smtClean="0">
                <a:latin typeface="Cambria" pitchFamily="18" charset="0"/>
              </a:rPr>
            </a:br>
            <a:r>
              <a:rPr lang="fr-FR" sz="2400" b="1" dirty="0" smtClean="0">
                <a:latin typeface="Cambria" pitchFamily="18" charset="0"/>
              </a:rPr>
              <a:t>et les acteurs impliqués</a:t>
            </a:r>
            <a:endParaRPr lang="fr-FR" sz="2400" dirty="0">
              <a:latin typeface="Cambria" pitchFamily="18" charset="0"/>
            </a:endParaRPr>
          </a:p>
        </p:txBody>
      </p:sp>
      <p:sp>
        <p:nvSpPr>
          <p:cNvPr id="3" name="Sous-titre 2"/>
          <p:cNvSpPr>
            <a:spLocks noGrp="1"/>
          </p:cNvSpPr>
          <p:nvPr>
            <p:ph type="subTitle" idx="1"/>
          </p:nvPr>
        </p:nvSpPr>
        <p:spPr>
          <a:xfrm>
            <a:off x="467544" y="1556792"/>
            <a:ext cx="7848872" cy="4392488"/>
          </a:xfrm>
          <a:solidFill>
            <a:schemeClr val="accent6">
              <a:lumMod val="20000"/>
              <a:lumOff val="80000"/>
            </a:schemeClr>
          </a:solidFill>
        </p:spPr>
        <p:txBody>
          <a:bodyPr>
            <a:normAutofit/>
          </a:bodyPr>
          <a:lstStyle/>
          <a:p>
            <a:pPr algn="just"/>
            <a:endParaRPr lang="fr-FR" sz="1800" dirty="0" smtClean="0">
              <a:solidFill>
                <a:schemeClr val="tx1">
                  <a:lumMod val="65000"/>
                  <a:lumOff val="35000"/>
                </a:schemeClr>
              </a:solidFill>
              <a:latin typeface="Cambria" pitchFamily="18" charset="0"/>
            </a:endParaRPr>
          </a:p>
          <a:p>
            <a:pPr algn="just"/>
            <a:r>
              <a:rPr lang="fr-FR" sz="1800" dirty="0" smtClean="0">
                <a:solidFill>
                  <a:schemeClr val="tx1">
                    <a:lumMod val="65000"/>
                    <a:lumOff val="35000"/>
                  </a:schemeClr>
                </a:solidFill>
                <a:latin typeface="Cambria" pitchFamily="18" charset="0"/>
              </a:rPr>
              <a:t>Un champ d’investigation très étendu, aux réalités multiformes et une expression de besoins pluriels ;</a:t>
            </a:r>
          </a:p>
          <a:p>
            <a:pPr algn="just"/>
            <a:endParaRPr lang="fr-FR" sz="1800" dirty="0" smtClean="0">
              <a:solidFill>
                <a:schemeClr val="tx1">
                  <a:lumMod val="65000"/>
                  <a:lumOff val="35000"/>
                </a:schemeClr>
              </a:solidFill>
              <a:latin typeface="Cambria" pitchFamily="18" charset="0"/>
            </a:endParaRPr>
          </a:p>
          <a:p>
            <a:pPr algn="just"/>
            <a:r>
              <a:rPr lang="fr-FR" sz="1800" dirty="0" smtClean="0">
                <a:solidFill>
                  <a:schemeClr val="tx1">
                    <a:lumMod val="65000"/>
                    <a:lumOff val="35000"/>
                  </a:schemeClr>
                </a:solidFill>
                <a:latin typeface="Cambria" pitchFamily="18" charset="0"/>
              </a:rPr>
              <a:t>Dont la réforme a modifié le paysage en inscrivant les formations et les certifications dans le droit commun de la formation professionnelle .</a:t>
            </a:r>
            <a:endParaRPr lang="fr-FR" sz="1800" dirty="0" smtClean="0">
              <a:latin typeface="Cambria" pitchFamily="18" charset="0"/>
            </a:endParaRPr>
          </a:p>
          <a:p>
            <a:pPr algn="just"/>
            <a:endParaRPr lang="fr-FR" sz="1800" dirty="0" smtClean="0">
              <a:latin typeface="Cambria" pitchFamily="18" charset="0"/>
            </a:endParaRPr>
          </a:p>
          <a:p>
            <a:pPr algn="just"/>
            <a:r>
              <a:rPr lang="fr-FR" sz="1800" b="1" u="sng" dirty="0" smtClean="0">
                <a:solidFill>
                  <a:srgbClr val="C00000"/>
                </a:solidFill>
                <a:latin typeface="Cambria" pitchFamily="18" charset="0"/>
              </a:rPr>
              <a:t>Une consultation approfondie</a:t>
            </a:r>
          </a:p>
          <a:p>
            <a:pPr algn="just"/>
            <a:endParaRPr lang="fr-FR" sz="1800" b="1" u="sng" dirty="0" smtClean="0">
              <a:solidFill>
                <a:srgbClr val="C00000"/>
              </a:solidFill>
              <a:latin typeface="Cambria" pitchFamily="18" charset="0"/>
            </a:endParaRPr>
          </a:p>
          <a:p>
            <a:pPr algn="just">
              <a:buFontTx/>
              <a:buChar char="-"/>
            </a:pPr>
            <a:r>
              <a:rPr lang="fr-FR" sz="1800" dirty="0" smtClean="0">
                <a:latin typeface="Cambria" pitchFamily="18" charset="0"/>
              </a:rPr>
              <a:t> </a:t>
            </a:r>
            <a:r>
              <a:rPr lang="fr-FR" sz="1800" dirty="0" smtClean="0">
                <a:solidFill>
                  <a:schemeClr val="tx1">
                    <a:lumMod val="65000"/>
                    <a:lumOff val="35000"/>
                  </a:schemeClr>
                </a:solidFill>
                <a:latin typeface="Cambria" pitchFamily="18" charset="0"/>
              </a:rPr>
              <a:t>plus de 80 auditions concernant plus de 150 personnes ;</a:t>
            </a:r>
          </a:p>
          <a:p>
            <a:pPr algn="just">
              <a:buFontTx/>
              <a:buChar char="-"/>
            </a:pPr>
            <a:r>
              <a:rPr lang="fr-FR" sz="1800" dirty="0" smtClean="0">
                <a:solidFill>
                  <a:schemeClr val="tx1">
                    <a:lumMod val="65000"/>
                    <a:lumOff val="35000"/>
                  </a:schemeClr>
                </a:solidFill>
                <a:latin typeface="Cambria" pitchFamily="18" charset="0"/>
              </a:rPr>
              <a:t> déplacement dans 4 régions ;</a:t>
            </a:r>
          </a:p>
          <a:p>
            <a:pPr algn="just">
              <a:buFontTx/>
              <a:buChar char="-"/>
            </a:pPr>
            <a:r>
              <a:rPr lang="fr-FR" sz="1800" dirty="0" smtClean="0">
                <a:solidFill>
                  <a:schemeClr val="tx1">
                    <a:lumMod val="65000"/>
                    <a:lumOff val="35000"/>
                  </a:schemeClr>
                </a:solidFill>
                <a:latin typeface="Cambria" pitchFamily="18" charset="0"/>
              </a:rPr>
              <a:t> analyse de données statistiques, de monographies ainsi que des notes et productions émanant de la DS , de la DJEPVA , des acteurs auditionnés, </a:t>
            </a:r>
            <a:r>
              <a:rPr lang="fr-FR" sz="1800" dirty="0" err="1" smtClean="0">
                <a:solidFill>
                  <a:schemeClr val="tx1">
                    <a:lumMod val="65000"/>
                    <a:lumOff val="35000"/>
                  </a:schemeClr>
                </a:solidFill>
                <a:latin typeface="Cambria" pitchFamily="18" charset="0"/>
              </a:rPr>
              <a:t>etc</a:t>
            </a:r>
            <a:r>
              <a:rPr lang="fr-FR" sz="1800" dirty="0" smtClean="0">
                <a:solidFill>
                  <a:schemeClr val="tx1">
                    <a:lumMod val="65000"/>
                    <a:lumOff val="35000"/>
                  </a:schemeClr>
                </a:solidFill>
                <a:latin typeface="Cambria" pitchFamily="18" charset="0"/>
              </a:rPr>
              <a:t>…</a:t>
            </a:r>
          </a:p>
          <a:p>
            <a:pPr algn="just">
              <a:buFontTx/>
              <a:buChar char="-"/>
            </a:pPr>
            <a:endParaRPr lang="fr-FR" sz="2000" dirty="0" smtClean="0">
              <a:solidFill>
                <a:schemeClr val="tx1">
                  <a:lumMod val="65000"/>
                  <a:lumOff val="35000"/>
                </a:schemeClr>
              </a:solidFill>
              <a:latin typeface="Cambria" pitchFamily="18" charset="0"/>
            </a:endParaRPr>
          </a:p>
          <a:p>
            <a:pPr algn="just"/>
            <a:endParaRPr lang="fr-FR" sz="1700" dirty="0" smtClean="0">
              <a:solidFill>
                <a:schemeClr val="tx1">
                  <a:lumMod val="65000"/>
                  <a:lumOff val="35000"/>
                </a:schemeClr>
              </a:solidFill>
              <a:latin typeface="Cambria" pitchFamily="18" charset="0"/>
            </a:endParaRPr>
          </a:p>
          <a:p>
            <a:pPr algn="just">
              <a:buFont typeface="Arial" pitchFamily="34" charset="0"/>
              <a:buChar char="•"/>
            </a:pPr>
            <a:endParaRPr lang="fr-FR" sz="1700" dirty="0" smtClean="0">
              <a:solidFill>
                <a:schemeClr val="tx1">
                  <a:lumMod val="65000"/>
                  <a:lumOff val="35000"/>
                </a:schemeClr>
              </a:solidFill>
              <a:latin typeface="Cambria" pitchFamily="18" charset="0"/>
            </a:endParaRPr>
          </a:p>
          <a:p>
            <a:pPr algn="just">
              <a:buFont typeface="Arial" pitchFamily="34" charset="0"/>
              <a:buChar char="•"/>
            </a:pPr>
            <a:endParaRPr lang="fr-FR" sz="1800" dirty="0">
              <a:solidFill>
                <a:schemeClr val="tx1">
                  <a:lumMod val="65000"/>
                  <a:lumOff val="3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Autofit/>
          </a:bodyPr>
          <a:lstStyle/>
          <a:p>
            <a:pPr algn="ctr"/>
            <a:r>
              <a:rPr lang="fr-FR" sz="2400" b="1" dirty="0" smtClean="0">
                <a:latin typeface="Cambria" pitchFamily="18" charset="0"/>
              </a:rPr>
              <a:t/>
            </a:r>
            <a:br>
              <a:rPr lang="fr-FR" sz="2400" b="1" dirty="0" smtClean="0">
                <a:latin typeface="Cambria" pitchFamily="18" charset="0"/>
              </a:rPr>
            </a:br>
            <a:r>
              <a:rPr lang="fr-FR" sz="2400" b="1" dirty="0" smtClean="0">
                <a:latin typeface="Cambria" pitchFamily="18" charset="0"/>
              </a:rPr>
              <a:t>Deux constats généraux</a:t>
            </a:r>
            <a:br>
              <a:rPr lang="fr-FR" sz="2400" b="1" dirty="0" smtClean="0">
                <a:latin typeface="Cambria" pitchFamily="18" charset="0"/>
              </a:rPr>
            </a:br>
            <a:endParaRPr lang="fr-FR" sz="2400" b="1" dirty="0">
              <a:latin typeface="Cambria" pitchFamily="18" charset="0"/>
            </a:endParaRPr>
          </a:p>
        </p:txBody>
      </p:sp>
      <p:sp>
        <p:nvSpPr>
          <p:cNvPr id="3" name="Sous-titre 2"/>
          <p:cNvSpPr>
            <a:spLocks noGrp="1"/>
          </p:cNvSpPr>
          <p:nvPr>
            <p:ph type="subTitle" idx="1"/>
          </p:nvPr>
        </p:nvSpPr>
        <p:spPr>
          <a:xfrm>
            <a:off x="467544" y="1772816"/>
            <a:ext cx="7848872" cy="4176464"/>
          </a:xfrm>
          <a:solidFill>
            <a:schemeClr val="accent6">
              <a:lumMod val="20000"/>
              <a:lumOff val="80000"/>
            </a:schemeClr>
          </a:solidFill>
        </p:spPr>
        <p:txBody>
          <a:bodyPr>
            <a:normAutofit/>
          </a:bodyPr>
          <a:lstStyle/>
          <a:p>
            <a:pPr>
              <a:spcBef>
                <a:spcPts val="1200"/>
              </a:spcBef>
            </a:pPr>
            <a:r>
              <a:rPr lang="fr-FR" sz="2000" b="1" u="sng" dirty="0" smtClean="0">
                <a:solidFill>
                  <a:srgbClr val="C00000"/>
                </a:solidFill>
                <a:latin typeface="Cambria" pitchFamily="18" charset="0"/>
              </a:rPr>
              <a:t>Une perception largement partagée</a:t>
            </a:r>
          </a:p>
          <a:p>
            <a:pPr algn="just">
              <a:spcBef>
                <a:spcPts val="1200"/>
              </a:spcBef>
              <a:buClr>
                <a:schemeClr val="tx1">
                  <a:lumMod val="85000"/>
                  <a:lumOff val="15000"/>
                </a:schemeClr>
              </a:buClr>
              <a:buFont typeface="Arial" pitchFamily="34" charset="0"/>
              <a:buChar char="•"/>
            </a:pPr>
            <a:r>
              <a:rPr lang="fr-FR" sz="2000" dirty="0" smtClean="0">
                <a:solidFill>
                  <a:schemeClr val="tx1"/>
                </a:solidFill>
                <a:latin typeface="Cambria" pitchFamily="18" charset="0"/>
              </a:rPr>
              <a:t>  </a:t>
            </a:r>
            <a:r>
              <a:rPr lang="fr-FR" sz="1800" dirty="0" smtClean="0">
                <a:solidFill>
                  <a:schemeClr val="tx1">
                    <a:lumMod val="75000"/>
                    <a:lumOff val="25000"/>
                  </a:schemeClr>
                </a:solidFill>
                <a:latin typeface="Cambria" pitchFamily="18" charset="0"/>
              </a:rPr>
              <a:t>un ministère historiquement formateur et un attachement profond des agents à  une mission « cœur de métier  »;</a:t>
            </a:r>
          </a:p>
          <a:p>
            <a:pPr algn="just">
              <a:spcBef>
                <a:spcPts val="1200"/>
              </a:spcBef>
              <a:buFont typeface="Arial" pitchFamily="34" charset="0"/>
              <a:buChar char="•"/>
            </a:pPr>
            <a:r>
              <a:rPr lang="fr-FR" sz="1800" dirty="0" smtClean="0">
                <a:solidFill>
                  <a:schemeClr val="tx1">
                    <a:lumMod val="75000"/>
                    <a:lumOff val="25000"/>
                  </a:schemeClr>
                </a:solidFill>
                <a:latin typeface="Cambria" pitchFamily="18" charset="0"/>
              </a:rPr>
              <a:t> un dispositif ministériel de formation et de certification, fondé sur le principe de l’alternance avec un objectif de professionnalisation et d’insertion, et toujours pertinent;</a:t>
            </a:r>
          </a:p>
          <a:p>
            <a:pPr algn="just">
              <a:buFont typeface="Arial" pitchFamily="34" charset="0"/>
              <a:buChar char="•"/>
            </a:pPr>
            <a:r>
              <a:rPr lang="fr-FR" sz="1800" dirty="0" smtClean="0">
                <a:solidFill>
                  <a:schemeClr val="tx1">
                    <a:lumMod val="75000"/>
                    <a:lumOff val="25000"/>
                  </a:schemeClr>
                </a:solidFill>
                <a:latin typeface="Cambria" pitchFamily="18" charset="0"/>
              </a:rPr>
              <a:t> une complexification croissante de  l’architecture des diplômes;</a:t>
            </a:r>
          </a:p>
          <a:p>
            <a:pPr algn="just">
              <a:buFont typeface="Arial" pitchFamily="34" charset="0"/>
              <a:buChar char="•"/>
            </a:pPr>
            <a:r>
              <a:rPr lang="fr-FR" sz="1800" dirty="0" smtClean="0">
                <a:solidFill>
                  <a:schemeClr val="tx1">
                    <a:lumMod val="75000"/>
                    <a:lumOff val="25000"/>
                  </a:schemeClr>
                </a:solidFill>
                <a:latin typeface="Cambria" pitchFamily="18" charset="0"/>
              </a:rPr>
              <a:t> un déficit d’articulation et de complémentarité avec les autres certifications professionnelles.</a:t>
            </a:r>
          </a:p>
          <a:p>
            <a:pPr algn="just">
              <a:buFont typeface="Arial" pitchFamily="34" charset="0"/>
              <a:buChar char="•"/>
            </a:pPr>
            <a:endParaRPr lang="fr-FR" sz="2000" dirty="0" smtClean="0">
              <a:solidFill>
                <a:schemeClr val="tx1">
                  <a:lumMod val="65000"/>
                  <a:lumOff val="35000"/>
                </a:schemeClr>
              </a:solidFill>
              <a:latin typeface="Cambria" pitchFamily="18" charset="0"/>
            </a:endParaRPr>
          </a:p>
          <a:p>
            <a:r>
              <a:rPr lang="fr-FR" sz="2000" b="1" u="sng" dirty="0" smtClean="0">
                <a:solidFill>
                  <a:srgbClr val="C00000"/>
                </a:solidFill>
                <a:latin typeface="Cambria" pitchFamily="18" charset="0"/>
              </a:rPr>
              <a:t>Mais l’émergence de logiques divergentes, voire concurrentielles</a:t>
            </a:r>
          </a:p>
          <a:p>
            <a:r>
              <a:rPr lang="fr-FR" sz="2000" b="1" u="sng" dirty="0" smtClean="0">
                <a:solidFill>
                  <a:srgbClr val="C00000"/>
                </a:solidFill>
                <a:latin typeface="Cambria" pitchFamily="18" charset="0"/>
              </a:rPr>
              <a:t>nuisent  à la pertinence des réponses apportées</a:t>
            </a:r>
          </a:p>
          <a:p>
            <a:pPr algn="just"/>
            <a:endParaRPr lang="fr-FR" sz="2000" u="sng" dirty="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rmAutofit fontScale="90000"/>
          </a:bodyPr>
          <a:lstStyle/>
          <a:p>
            <a:pPr algn="ctr"/>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L’architecture des diplômes s’inscrit dans le droit commun de la formation professionnelle</a:t>
            </a:r>
            <a:r>
              <a:rPr lang="fr-FR" sz="2800" dirty="0" smtClean="0">
                <a:latin typeface="Palatino Linotype" pitchFamily="18" charset="0"/>
              </a:rPr>
              <a:t/>
            </a:r>
            <a:br>
              <a:rPr lang="fr-FR" sz="2800" dirty="0" smtClean="0">
                <a:latin typeface="Palatino Linotype" pitchFamily="18" charset="0"/>
              </a:rPr>
            </a:br>
            <a:endParaRPr lang="fr-FR" sz="2800" dirty="0">
              <a:latin typeface="Palatino Linotype" pitchFamily="18" charset="0"/>
            </a:endParaRPr>
          </a:p>
        </p:txBody>
      </p:sp>
      <p:sp>
        <p:nvSpPr>
          <p:cNvPr id="3" name="Sous-titre 2"/>
          <p:cNvSpPr>
            <a:spLocks noGrp="1"/>
          </p:cNvSpPr>
          <p:nvPr>
            <p:ph type="subTitle" idx="1"/>
          </p:nvPr>
        </p:nvSpPr>
        <p:spPr>
          <a:xfrm>
            <a:off x="467544" y="1772816"/>
            <a:ext cx="7848872" cy="4320480"/>
          </a:xfrm>
          <a:solidFill>
            <a:schemeClr val="accent6">
              <a:lumMod val="20000"/>
              <a:lumOff val="80000"/>
            </a:schemeClr>
          </a:solidFill>
        </p:spPr>
        <p:txBody>
          <a:bodyPr>
            <a:normAutofit fontScale="92500" lnSpcReduction="20000"/>
          </a:bodyPr>
          <a:lstStyle/>
          <a:p>
            <a:pPr algn="just"/>
            <a:r>
              <a:rPr lang="fr-FR" sz="2000" dirty="0" smtClean="0">
                <a:solidFill>
                  <a:schemeClr val="tx1">
                    <a:lumMod val="75000"/>
                    <a:lumOff val="25000"/>
                  </a:schemeClr>
                </a:solidFill>
                <a:latin typeface="Cambria" pitchFamily="18" charset="0"/>
              </a:rPr>
              <a:t>Une rénovation des certifications engagée dès 1999 qui a permis d’anticiper le droit commun de la formation professionnelle, avec un objectif  de professionnalisation.</a:t>
            </a:r>
          </a:p>
          <a:p>
            <a:pPr algn="just"/>
            <a:endParaRPr lang="fr-FR" sz="2000" dirty="0" smtClean="0">
              <a:solidFill>
                <a:schemeClr val="tx1">
                  <a:lumMod val="75000"/>
                  <a:lumOff val="25000"/>
                </a:schemeClr>
              </a:solidFill>
              <a:latin typeface="Cambria" pitchFamily="18" charset="0"/>
            </a:endParaRPr>
          </a:p>
          <a:p>
            <a:pPr algn="just"/>
            <a:r>
              <a:rPr lang="fr-FR" sz="2000" dirty="0" smtClean="0">
                <a:solidFill>
                  <a:schemeClr val="tx1">
                    <a:lumMod val="75000"/>
                    <a:lumOff val="25000"/>
                  </a:schemeClr>
                </a:solidFill>
                <a:latin typeface="Cambria" pitchFamily="18" charset="0"/>
              </a:rPr>
              <a:t>L’évolution du dispositif des formations et des certifications s’inscrit dans ce contexte avec :</a:t>
            </a:r>
          </a:p>
          <a:p>
            <a:pPr algn="just">
              <a:buFont typeface="Cambria" pitchFamily="18" charset="0"/>
              <a:buChar char="-"/>
            </a:pPr>
            <a:r>
              <a:rPr lang="fr-FR" sz="2000" dirty="0" smtClean="0">
                <a:solidFill>
                  <a:schemeClr val="tx1">
                    <a:lumMod val="75000"/>
                    <a:lumOff val="25000"/>
                  </a:schemeClr>
                </a:solidFill>
                <a:latin typeface="Cambria" pitchFamily="18" charset="0"/>
              </a:rPr>
              <a:t> la création de la CPC et l’inscription des certifications au RNCP ;</a:t>
            </a:r>
          </a:p>
          <a:p>
            <a:pPr algn="just">
              <a:buFont typeface="Cambria" pitchFamily="18" charset="0"/>
              <a:buChar char="-"/>
            </a:pPr>
            <a:r>
              <a:rPr lang="fr-FR" sz="2000" dirty="0" smtClean="0">
                <a:solidFill>
                  <a:schemeClr val="tx1">
                    <a:lumMod val="75000"/>
                    <a:lumOff val="25000"/>
                  </a:schemeClr>
                </a:solidFill>
                <a:latin typeface="Cambria" pitchFamily="18" charset="0"/>
              </a:rPr>
              <a:t> la place des branches professionnelles ;</a:t>
            </a:r>
          </a:p>
          <a:p>
            <a:pPr algn="just">
              <a:buFont typeface="Cambria" pitchFamily="18" charset="0"/>
              <a:buChar char="-"/>
            </a:pPr>
            <a:r>
              <a:rPr lang="fr-FR" sz="2000" dirty="0" smtClean="0">
                <a:solidFill>
                  <a:schemeClr val="tx1">
                    <a:lumMod val="75000"/>
                    <a:lumOff val="25000"/>
                  </a:schemeClr>
                </a:solidFill>
                <a:latin typeface="Cambria" pitchFamily="18" charset="0"/>
              </a:rPr>
              <a:t> la création des CPQ et des TFP ;</a:t>
            </a:r>
          </a:p>
          <a:p>
            <a:pPr algn="just">
              <a:buFont typeface="Cambria" pitchFamily="18" charset="0"/>
              <a:buChar char="-"/>
            </a:pPr>
            <a:r>
              <a:rPr lang="fr-FR" sz="2000" dirty="0" smtClean="0">
                <a:solidFill>
                  <a:schemeClr val="tx1">
                    <a:lumMod val="75000"/>
                    <a:lumOff val="25000"/>
                  </a:schemeClr>
                </a:solidFill>
                <a:latin typeface="Cambria" pitchFamily="18" charset="0"/>
              </a:rPr>
              <a:t> la VAE ;</a:t>
            </a:r>
          </a:p>
          <a:p>
            <a:pPr algn="just">
              <a:buFont typeface="Cambria" pitchFamily="18" charset="0"/>
              <a:buChar char="-"/>
            </a:pPr>
            <a:r>
              <a:rPr lang="fr-FR" sz="2000" dirty="0" smtClean="0">
                <a:solidFill>
                  <a:schemeClr val="tx1">
                    <a:lumMod val="75000"/>
                    <a:lumOff val="25000"/>
                  </a:schemeClr>
                </a:solidFill>
                <a:latin typeface="Cambria" pitchFamily="18" charset="0"/>
              </a:rPr>
              <a:t> la prise en compte du rôle des régions en matière de formation professionnelle.</a:t>
            </a:r>
          </a:p>
          <a:p>
            <a:pPr algn="just"/>
            <a:endParaRPr lang="fr-FR" sz="2000" dirty="0" smtClean="0">
              <a:solidFill>
                <a:schemeClr val="tx1">
                  <a:lumMod val="75000"/>
                  <a:lumOff val="25000"/>
                </a:schemeClr>
              </a:solidFill>
              <a:latin typeface="Cambria" pitchFamily="18" charset="0"/>
            </a:endParaRPr>
          </a:p>
          <a:p>
            <a:pPr algn="just"/>
            <a:r>
              <a:rPr lang="fr-FR" sz="2000" dirty="0" smtClean="0">
                <a:solidFill>
                  <a:schemeClr val="tx1">
                    <a:lumMod val="75000"/>
                    <a:lumOff val="25000"/>
                  </a:schemeClr>
                </a:solidFill>
                <a:latin typeface="Cambria" pitchFamily="18" charset="0"/>
              </a:rPr>
              <a:t>Des formations bâties sur le principe de l’alternance, fondées sur des besoins sociaux, intégrant un apprentissage de terrain et adaptées à des métiers.</a:t>
            </a:r>
          </a:p>
          <a:p>
            <a:pPr algn="just"/>
            <a:endParaRPr lang="fr-FR" sz="2000" dirty="0" smtClean="0">
              <a:latin typeface="Cambria" pitchFamily="18" charset="0"/>
            </a:endParaRPr>
          </a:p>
          <a:p>
            <a:pPr algn="just">
              <a:buFont typeface="Arial" pitchFamily="34" charset="0"/>
              <a:buChar char="•"/>
            </a:pPr>
            <a:endParaRPr lang="fr-FR" sz="2000" dirty="0" smtClean="0">
              <a:latin typeface="Cambria" pitchFamily="18" charset="0"/>
            </a:endParaRPr>
          </a:p>
          <a:p>
            <a:pPr algn="just"/>
            <a:endParaRPr lang="fr-FR" sz="2000" dirty="0">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solidFill>
            <a:schemeClr val="accent5">
              <a:lumMod val="40000"/>
              <a:lumOff val="60000"/>
            </a:schemeClr>
          </a:solidFill>
        </p:spPr>
        <p:txBody>
          <a:bodyPr>
            <a:normAutofit/>
          </a:bodyPr>
          <a:lstStyle/>
          <a:p>
            <a:r>
              <a:rPr lang="fr-FR" sz="2400" b="1" dirty="0" smtClean="0">
                <a:latin typeface="Cambria" pitchFamily="18" charset="0"/>
              </a:rPr>
              <a:t>Des certifications reconnues par les employeurs</a:t>
            </a:r>
            <a:endParaRPr lang="fr-FR" sz="2400" b="1" dirty="0">
              <a:latin typeface="Cambria" pitchFamily="18" charset="0"/>
            </a:endParaRPr>
          </a:p>
        </p:txBody>
      </p:sp>
      <p:sp>
        <p:nvSpPr>
          <p:cNvPr id="8" name="Espace réservé du contenu 7"/>
          <p:cNvSpPr>
            <a:spLocks noGrp="1"/>
          </p:cNvSpPr>
          <p:nvPr>
            <p:ph sz="half" idx="2"/>
          </p:nvPr>
        </p:nvSpPr>
        <p:spPr>
          <a:xfrm>
            <a:off x="4067944" y="1600200"/>
            <a:ext cx="4618856" cy="4525963"/>
          </a:xfrm>
        </p:spPr>
        <p:txBody>
          <a:bodyPr>
            <a:normAutofit/>
          </a:bodyPr>
          <a:lstStyle/>
          <a:p>
            <a:pPr marL="0" algn="just">
              <a:buNone/>
            </a:pPr>
            <a:r>
              <a:rPr lang="fr-FR" sz="1800" b="1" dirty="0" smtClean="0"/>
              <a:t>Nombre de diplômes professionnels délivrés en 2012 : </a:t>
            </a:r>
          </a:p>
          <a:p>
            <a:pPr marL="0" algn="just">
              <a:buNone/>
            </a:pPr>
            <a:endParaRPr lang="fr-FR" sz="1800" dirty="0" smtClean="0"/>
          </a:p>
          <a:p>
            <a:pPr marL="0" algn="just">
              <a:buNone/>
            </a:pPr>
            <a:r>
              <a:rPr lang="fr-FR" sz="1800" dirty="0" smtClean="0"/>
              <a:t>19 005 diplômes et 1 100 UCC et CS.</a:t>
            </a:r>
          </a:p>
          <a:p>
            <a:pPr marL="0" algn="just"/>
            <a:endParaRPr lang="fr-FR" sz="1800" dirty="0" smtClean="0"/>
          </a:p>
          <a:p>
            <a:pPr marL="0" algn="just">
              <a:buNone/>
            </a:pPr>
            <a:r>
              <a:rPr lang="fr-FR" sz="1800" dirty="0" smtClean="0"/>
              <a:t>Une progression de 1000 diplômes professionnels délivrés par an.</a:t>
            </a:r>
          </a:p>
          <a:p>
            <a:pPr marL="0" algn="just">
              <a:buNone/>
            </a:pPr>
            <a:endParaRPr lang="fr-FR" sz="1800" dirty="0" smtClean="0"/>
          </a:p>
          <a:p>
            <a:pPr marL="0" algn="just">
              <a:buNone/>
            </a:pPr>
            <a:r>
              <a:rPr lang="fr-FR" sz="1800" dirty="0" smtClean="0"/>
              <a:t>Le niveau IV représente  67% des diplômes;</a:t>
            </a:r>
          </a:p>
          <a:p>
            <a:pPr marL="0" algn="just">
              <a:buNone/>
            </a:pPr>
            <a:endParaRPr lang="fr-FR" sz="1800" dirty="0" smtClean="0"/>
          </a:p>
          <a:p>
            <a:pPr marL="0" algn="just">
              <a:buNone/>
            </a:pPr>
            <a:r>
              <a:rPr lang="fr-FR" sz="1800" dirty="0" smtClean="0"/>
              <a:t>Avec un taux d’employabilité des diplômes de 80%.</a:t>
            </a:r>
            <a:endParaRPr lang="fr-FR" sz="1800" dirty="0"/>
          </a:p>
        </p:txBody>
      </p:sp>
      <p:sp>
        <p:nvSpPr>
          <p:cNvPr id="4" name="Espace réservé du pied de page 3"/>
          <p:cNvSpPr>
            <a:spLocks noGrp="1"/>
          </p:cNvSpPr>
          <p:nvPr>
            <p:ph type="ftr" sz="quarter" idx="11"/>
          </p:nvPr>
        </p:nvSpPr>
        <p:spPr/>
        <p:txBody>
          <a:bodyPr/>
          <a:lstStyle/>
          <a:p>
            <a:r>
              <a:rPr lang="fr-FR" smtClean="0"/>
              <a:t>IGJS</a:t>
            </a:r>
            <a:endParaRPr lang="fr-FR"/>
          </a:p>
        </p:txBody>
      </p:sp>
      <p:sp>
        <p:nvSpPr>
          <p:cNvPr id="5" name="Espace réservé du numéro de diapositive 4"/>
          <p:cNvSpPr>
            <a:spLocks noGrp="1"/>
          </p:cNvSpPr>
          <p:nvPr>
            <p:ph type="sldNum" sz="quarter" idx="12"/>
          </p:nvPr>
        </p:nvSpPr>
        <p:spPr/>
        <p:txBody>
          <a:bodyPr/>
          <a:lstStyle/>
          <a:p>
            <a:fld id="{8E9BCB87-4069-4085-A99F-FC107CA1826F}" type="slidenum">
              <a:rPr lang="fr-FR" smtClean="0"/>
              <a:pPr/>
              <a:t>6</a:t>
            </a:fld>
            <a:endParaRPr lang="fr-FR"/>
          </a:p>
        </p:txBody>
      </p:sp>
      <p:graphicFrame>
        <p:nvGraphicFramePr>
          <p:cNvPr id="9" name="Espace réservé du contenu 8"/>
          <p:cNvGraphicFramePr>
            <a:graphicFrameLocks noGrp="1"/>
          </p:cNvGraphicFramePr>
          <p:nvPr>
            <p:ph sz="half" idx="1"/>
          </p:nvPr>
        </p:nvGraphicFramePr>
        <p:xfrm>
          <a:off x="395536" y="1556792"/>
          <a:ext cx="3672408"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080120"/>
          </a:xfrm>
          <a:solidFill>
            <a:schemeClr val="accent5">
              <a:lumMod val="40000"/>
              <a:lumOff val="60000"/>
            </a:schemeClr>
          </a:solidFill>
        </p:spPr>
        <p:txBody>
          <a:bodyPr>
            <a:normAutofit fontScale="90000"/>
          </a:bodyPr>
          <a:lstStyle/>
          <a:p>
            <a:r>
              <a:rPr lang="fr-FR" sz="2800" dirty="0" smtClean="0">
                <a:latin typeface="Cambria" pitchFamily="18" charset="0"/>
              </a:rPr>
              <a:t/>
            </a:r>
            <a:br>
              <a:rPr lang="fr-FR" sz="2800" dirty="0" smtClean="0">
                <a:latin typeface="Cambria" pitchFamily="18" charset="0"/>
              </a:rPr>
            </a:br>
            <a:r>
              <a:rPr lang="fr-FR" sz="2800" b="1" dirty="0" smtClean="0">
                <a:latin typeface="Cambria" pitchFamily="18" charset="0"/>
              </a:rPr>
              <a:t>U</a:t>
            </a:r>
            <a:r>
              <a:rPr lang="fr-FR" sz="2700" b="1" dirty="0" smtClean="0">
                <a:latin typeface="Cambria" pitchFamily="18" charset="0"/>
              </a:rPr>
              <a:t>n marché de l’emploi protéiforme</a:t>
            </a:r>
            <a:r>
              <a:rPr lang="fr-FR" sz="2800" b="1" dirty="0" smtClean="0">
                <a:latin typeface="Cambria" pitchFamily="18" charset="0"/>
              </a:rPr>
              <a:t/>
            </a:r>
            <a:br>
              <a:rPr lang="fr-FR" sz="2800" b="1" dirty="0" smtClean="0">
                <a:latin typeface="Cambria" pitchFamily="18" charset="0"/>
              </a:rPr>
            </a:br>
            <a:endParaRPr lang="fr-FR" sz="2800" b="1" dirty="0">
              <a:latin typeface="Cambria" pitchFamily="18" charset="0"/>
            </a:endParaRPr>
          </a:p>
        </p:txBody>
      </p:sp>
      <p:sp>
        <p:nvSpPr>
          <p:cNvPr id="3" name="Sous-titre 2"/>
          <p:cNvSpPr>
            <a:spLocks noGrp="1"/>
          </p:cNvSpPr>
          <p:nvPr>
            <p:ph type="subTitle" idx="1"/>
          </p:nvPr>
        </p:nvSpPr>
        <p:spPr>
          <a:xfrm>
            <a:off x="467544" y="1556792"/>
            <a:ext cx="7848872" cy="4680520"/>
          </a:xfrm>
          <a:solidFill>
            <a:schemeClr val="accent6">
              <a:lumMod val="20000"/>
              <a:lumOff val="80000"/>
            </a:schemeClr>
          </a:solidFill>
        </p:spPr>
        <p:txBody>
          <a:bodyPr>
            <a:normAutofit fontScale="92500" lnSpcReduction="10000"/>
          </a:bodyPr>
          <a:lstStyle/>
          <a:p>
            <a:pPr algn="just"/>
            <a:r>
              <a:rPr lang="fr-FR" sz="1800" dirty="0" smtClean="0">
                <a:solidFill>
                  <a:schemeClr val="tx1">
                    <a:lumMod val="75000"/>
                    <a:lumOff val="25000"/>
                  </a:schemeClr>
                </a:solidFill>
                <a:latin typeface="Cambria" pitchFamily="18" charset="0"/>
              </a:rPr>
              <a:t>Un marché de l’emploi marqué par une grande hétérogénéité des formes d’emploi.</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Les caractéristiques principales du marché  :</a:t>
            </a:r>
          </a:p>
          <a:p>
            <a:pPr algn="just">
              <a:buFont typeface="Arial" pitchFamily="34" charset="0"/>
              <a:buChar char="•"/>
            </a:pPr>
            <a:r>
              <a:rPr lang="fr-FR" sz="1800" dirty="0" smtClean="0">
                <a:solidFill>
                  <a:schemeClr val="tx1">
                    <a:lumMod val="75000"/>
                    <a:lumOff val="25000"/>
                  </a:schemeClr>
                </a:solidFill>
                <a:latin typeface="Cambria" pitchFamily="18" charset="0"/>
              </a:rPr>
              <a:t> </a:t>
            </a:r>
            <a:r>
              <a:rPr lang="fr-FR" sz="1800" i="1" dirty="0" smtClean="0">
                <a:solidFill>
                  <a:schemeClr val="tx1">
                    <a:lumMod val="75000"/>
                    <a:lumOff val="25000"/>
                  </a:schemeClr>
                </a:solidFill>
                <a:latin typeface="Cambria" pitchFamily="18" charset="0"/>
              </a:rPr>
              <a:t>une réelle dynamique en terme de création d’emplois mais une fragilité structurelle liée à un émiettement et une volatilité de la demande;</a:t>
            </a:r>
          </a:p>
          <a:p>
            <a:pPr algn="just">
              <a:buFont typeface="Arial" pitchFamily="34" charset="0"/>
              <a:buChar char="•"/>
            </a:pPr>
            <a:r>
              <a:rPr lang="fr-FR" sz="1800" i="1" dirty="0" smtClean="0">
                <a:solidFill>
                  <a:schemeClr val="tx1">
                    <a:lumMod val="75000"/>
                    <a:lumOff val="25000"/>
                  </a:schemeClr>
                </a:solidFill>
                <a:latin typeface="Cambria" pitchFamily="18" charset="0"/>
              </a:rPr>
              <a:t> des emplois majoritairement à temps partiels voire très partiels (emplois choisis et/ou emplois subis) impactés par les variations saisonnières, avec des mutualisations limitées (pour certains sur les mêmes plages horaires);</a:t>
            </a:r>
          </a:p>
          <a:p>
            <a:pPr algn="just">
              <a:buFont typeface="Arial" pitchFamily="34" charset="0"/>
              <a:buChar char="•"/>
            </a:pPr>
            <a:r>
              <a:rPr lang="fr-FR" sz="1800" i="1" dirty="0" smtClean="0">
                <a:solidFill>
                  <a:schemeClr val="tx1">
                    <a:lumMod val="75000"/>
                    <a:lumOff val="25000"/>
                  </a:schemeClr>
                </a:solidFill>
                <a:latin typeface="Cambria" pitchFamily="18" charset="0"/>
              </a:rPr>
              <a:t> des salariés majoritairement jeunes;</a:t>
            </a:r>
          </a:p>
          <a:p>
            <a:pPr algn="just">
              <a:buFont typeface="Arial" pitchFamily="34" charset="0"/>
              <a:buChar char="•"/>
            </a:pPr>
            <a:r>
              <a:rPr lang="fr-FR" sz="1800" i="1" dirty="0" smtClean="0">
                <a:solidFill>
                  <a:schemeClr val="tx1">
                    <a:lumMod val="75000"/>
                    <a:lumOff val="25000"/>
                  </a:schemeClr>
                </a:solidFill>
                <a:latin typeface="Cambria" pitchFamily="18" charset="0"/>
              </a:rPr>
              <a:t>des statuts multiformes, pour certains dans le cadre d’une multi activité et un renouvellement rapide des salariés; </a:t>
            </a:r>
          </a:p>
          <a:p>
            <a:pPr algn="just"/>
            <a:endParaRPr lang="fr-FR" sz="1800" i="1"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Les caractéristiques principales des employeurs :</a:t>
            </a:r>
          </a:p>
          <a:p>
            <a:pPr algn="just">
              <a:buFont typeface="Arial" pitchFamily="34" charset="0"/>
              <a:buChar char="•"/>
            </a:pPr>
            <a:r>
              <a:rPr lang="fr-FR" sz="1800" i="1" dirty="0" smtClean="0">
                <a:solidFill>
                  <a:schemeClr val="tx1">
                    <a:lumMod val="75000"/>
                    <a:lumOff val="25000"/>
                  </a:schemeClr>
                </a:solidFill>
                <a:latin typeface="Cambria" pitchFamily="18" charset="0"/>
              </a:rPr>
              <a:t> des employeurs de très petite taille;</a:t>
            </a:r>
          </a:p>
          <a:p>
            <a:pPr algn="just">
              <a:buFont typeface="Arial" pitchFamily="34" charset="0"/>
              <a:buChar char="•"/>
            </a:pPr>
            <a:r>
              <a:rPr lang="fr-FR" sz="1800" i="1" dirty="0" smtClean="0">
                <a:solidFill>
                  <a:schemeClr val="tx1">
                    <a:lumMod val="75000"/>
                    <a:lumOff val="25000"/>
                  </a:schemeClr>
                </a:solidFill>
                <a:latin typeface="Cambria" pitchFamily="18" charset="0"/>
              </a:rPr>
              <a:t> un secteur public important (FPT, FPE) et des emplois en partie liés aux subventions aux activités et aux aides à l’emploi.</a:t>
            </a:r>
          </a:p>
          <a:p>
            <a:pPr algn="just"/>
            <a:endParaRPr lang="fr-FR" sz="1800" dirty="0">
              <a:solidFill>
                <a:schemeClr val="tx1">
                  <a:lumMod val="65000"/>
                  <a:lumOff val="3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1296144"/>
          </a:xfrm>
          <a:solidFill>
            <a:schemeClr val="accent5">
              <a:lumMod val="40000"/>
              <a:lumOff val="60000"/>
            </a:schemeClr>
          </a:solidFill>
        </p:spPr>
        <p:txBody>
          <a:bodyPr>
            <a:normAutofit fontScale="90000"/>
          </a:bodyPr>
          <a:lstStyle/>
          <a:p>
            <a:pPr algn="ctr"/>
            <a:r>
              <a:rPr lang="fr-FR" sz="2400" b="1" dirty="0" smtClean="0">
                <a:latin typeface="Cambria" pitchFamily="18" charset="0"/>
              </a:rPr>
              <a:t/>
            </a:r>
            <a:br>
              <a:rPr lang="fr-FR" sz="2400" b="1" dirty="0" smtClean="0">
                <a:latin typeface="Cambria" pitchFamily="18" charset="0"/>
              </a:rPr>
            </a:br>
            <a:r>
              <a:rPr lang="fr-FR" sz="2700" b="1" dirty="0" smtClean="0">
                <a:latin typeface="Cambria" pitchFamily="18" charset="0"/>
              </a:rPr>
              <a:t>Une observation insuffisamment partagée et inégalement développée au plan territorial</a:t>
            </a:r>
            <a:r>
              <a:rPr lang="fr-FR" sz="2400" b="1" dirty="0" smtClean="0">
                <a:latin typeface="Cambria" pitchFamily="18" charset="0"/>
              </a:rPr>
              <a:t/>
            </a:r>
            <a:br>
              <a:rPr lang="fr-FR" sz="2400" b="1" dirty="0" smtClean="0">
                <a:latin typeface="Cambria" pitchFamily="18" charset="0"/>
              </a:rPr>
            </a:br>
            <a:endParaRPr lang="fr-FR" sz="2400" b="1" dirty="0">
              <a:latin typeface="Cambria" pitchFamily="18" charset="0"/>
            </a:endParaRPr>
          </a:p>
        </p:txBody>
      </p:sp>
      <p:sp>
        <p:nvSpPr>
          <p:cNvPr id="3" name="Sous-titre 2"/>
          <p:cNvSpPr>
            <a:spLocks noGrp="1"/>
          </p:cNvSpPr>
          <p:nvPr>
            <p:ph type="subTitle" idx="1"/>
          </p:nvPr>
        </p:nvSpPr>
        <p:spPr>
          <a:xfrm>
            <a:off x="467544" y="1916832"/>
            <a:ext cx="7848872" cy="4248472"/>
          </a:xfrm>
          <a:solidFill>
            <a:schemeClr val="accent6">
              <a:lumMod val="20000"/>
              <a:lumOff val="80000"/>
            </a:schemeClr>
          </a:solidFill>
        </p:spPr>
        <p:txBody>
          <a:bodyPr>
            <a:normAutofit lnSpcReduction="10000"/>
          </a:bodyPr>
          <a:lstStyle/>
          <a:p>
            <a:pPr algn="just"/>
            <a:r>
              <a:rPr lang="fr-FR" sz="1800" dirty="0" smtClean="0">
                <a:solidFill>
                  <a:schemeClr val="tx1">
                    <a:lumMod val="75000"/>
                    <a:lumOff val="25000"/>
                  </a:schemeClr>
                </a:solidFill>
                <a:latin typeface="Cambria" pitchFamily="18" charset="0"/>
              </a:rPr>
              <a:t>Des efforts manifestes dans l’amélioration des études conduites ;</a:t>
            </a: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Mais une trop grande hétérogénéité des sources de données, des modalités de traitement des informations et de productions, qui ne facilite pas les agrégations ou les comparaisons de résultats .</a:t>
            </a: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Au plan territorial, les dispositifs régionaux d’observation de l’emploi et des formations (DROEF) n’existent pas dans toutes les DRJSCS.</a:t>
            </a: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Les études spécifiques conduites, la plupart du temps ponctuelles, sont insuffisamment articulées avec les  orientations définies en la matière au niveau national.</a:t>
            </a:r>
          </a:p>
          <a:p>
            <a:pPr algn="just"/>
            <a:endParaRPr lang="fr-FR" sz="14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On observe une collaboration insuffisante entre les acteurs de l’observation au plan territorial.</a:t>
            </a:r>
          </a:p>
          <a:p>
            <a:pPr algn="just"/>
            <a:endParaRPr lang="fr-FR" sz="1800" dirty="0" smtClean="0">
              <a:solidFill>
                <a:schemeClr val="tx1">
                  <a:lumMod val="75000"/>
                  <a:lumOff val="25000"/>
                </a:schemeClr>
              </a:solidFill>
              <a:latin typeface="Cambria" pitchFamily="18" charset="0"/>
            </a:endParaRPr>
          </a:p>
          <a:p>
            <a:pPr algn="just"/>
            <a:endParaRPr lang="fr-FR" sz="1800" dirty="0">
              <a:solidFill>
                <a:schemeClr val="tx1">
                  <a:lumMod val="75000"/>
                  <a:lumOff val="25000"/>
                </a:schemeClr>
              </a:solidFill>
              <a:latin typeface="Cambria" pitchFamily="18" charset="0"/>
            </a:endParaRP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7772400" cy="1440160"/>
          </a:xfrm>
          <a:solidFill>
            <a:schemeClr val="accent5">
              <a:lumMod val="40000"/>
              <a:lumOff val="60000"/>
            </a:schemeClr>
          </a:solidFill>
        </p:spPr>
        <p:txBody>
          <a:bodyPr>
            <a:normAutofit fontScale="90000"/>
          </a:bodyPr>
          <a:lstStyle/>
          <a:p>
            <a:r>
              <a:rPr lang="fr-FR" sz="2800" dirty="0" smtClean="0">
                <a:latin typeface="Palatino Linotype" pitchFamily="18" charset="0"/>
              </a:rPr>
              <a:t/>
            </a:r>
            <a:br>
              <a:rPr lang="fr-FR" sz="2800" dirty="0" smtClean="0">
                <a:latin typeface="Palatino Linotype" pitchFamily="18" charset="0"/>
              </a:rPr>
            </a:br>
            <a:r>
              <a:rPr lang="fr-FR" sz="2700" b="1" dirty="0" smtClean="0">
                <a:latin typeface="Cambria" pitchFamily="18" charset="0"/>
              </a:rPr>
              <a:t>L’architecture des diplômes s‘est complexifiée et a conduit à une inflation réglementaire</a:t>
            </a:r>
            <a:br>
              <a:rPr lang="fr-FR" sz="2700" b="1" dirty="0" smtClean="0">
                <a:latin typeface="Cambria" pitchFamily="18" charset="0"/>
              </a:rPr>
            </a:br>
            <a:endParaRPr lang="fr-FR" sz="2700" b="1" dirty="0">
              <a:latin typeface="Cambria" pitchFamily="18" charset="0"/>
            </a:endParaRPr>
          </a:p>
        </p:txBody>
      </p:sp>
      <p:sp>
        <p:nvSpPr>
          <p:cNvPr id="3" name="Sous-titre 2"/>
          <p:cNvSpPr>
            <a:spLocks noGrp="1"/>
          </p:cNvSpPr>
          <p:nvPr>
            <p:ph type="subTitle" idx="1"/>
          </p:nvPr>
        </p:nvSpPr>
        <p:spPr>
          <a:xfrm>
            <a:off x="467544" y="1988840"/>
            <a:ext cx="7848872" cy="4320480"/>
          </a:xfrm>
          <a:solidFill>
            <a:schemeClr val="accent6">
              <a:lumMod val="20000"/>
              <a:lumOff val="80000"/>
            </a:schemeClr>
          </a:solidFill>
        </p:spPr>
        <p:txBody>
          <a:bodyPr>
            <a:normAutofit fontScale="92500" lnSpcReduction="20000"/>
          </a:bodyPr>
          <a:lstStyle/>
          <a:p>
            <a:pPr algn="just"/>
            <a:r>
              <a:rPr lang="fr-FR" sz="1800" dirty="0" smtClean="0">
                <a:solidFill>
                  <a:schemeClr val="tx1">
                    <a:lumMod val="75000"/>
                    <a:lumOff val="25000"/>
                  </a:schemeClr>
                </a:solidFill>
                <a:latin typeface="Cambria" pitchFamily="18" charset="0"/>
              </a:rPr>
              <a:t>Face à la diversification des besoins et des demandes, l’architecture des qualifications s’est éloignée de ses objectifs initiaux en développant des trajectoires souvent atomisées .</a:t>
            </a:r>
          </a:p>
          <a:p>
            <a:pPr algn="just"/>
            <a:endParaRPr lang="fr-FR" sz="1800" dirty="0" smtClean="0">
              <a:solidFill>
                <a:schemeClr val="tx1">
                  <a:lumMod val="75000"/>
                  <a:lumOff val="25000"/>
                </a:schemeClr>
              </a:solidFill>
              <a:latin typeface="Cambria" pitchFamily="18" charset="0"/>
            </a:endParaRPr>
          </a:p>
          <a:p>
            <a:pPr algn="just"/>
            <a:r>
              <a:rPr lang="fr-FR" sz="1800" b="1" dirty="0" smtClean="0">
                <a:solidFill>
                  <a:schemeClr val="tx1">
                    <a:lumMod val="75000"/>
                    <a:lumOff val="25000"/>
                  </a:schemeClr>
                </a:solidFill>
                <a:latin typeface="Cambria" pitchFamily="18" charset="0"/>
              </a:rPr>
              <a:t>Un nombre de diplômes en constante augmentation :</a:t>
            </a:r>
          </a:p>
          <a:p>
            <a:pPr algn="just"/>
            <a:r>
              <a:rPr lang="fr-FR" sz="1800" dirty="0" smtClean="0">
                <a:solidFill>
                  <a:schemeClr val="tx1">
                    <a:lumMod val="75000"/>
                    <a:lumOff val="25000"/>
                  </a:schemeClr>
                </a:solidFill>
                <a:latin typeface="Cambria" pitchFamily="18" charset="0"/>
              </a:rPr>
              <a:t>- 21 spécialités BPJEPS sports, 57 mentions, 114 CS , 67 UCC;</a:t>
            </a:r>
          </a:p>
          <a:p>
            <a:pPr algn="just">
              <a:buFontTx/>
              <a:buChar char="-"/>
            </a:pPr>
            <a:r>
              <a:rPr lang="fr-FR" sz="1800" dirty="0" smtClean="0">
                <a:solidFill>
                  <a:schemeClr val="tx1">
                    <a:lumMod val="75000"/>
                    <a:lumOff val="25000"/>
                  </a:schemeClr>
                </a:solidFill>
                <a:latin typeface="Cambria" pitchFamily="18" charset="0"/>
              </a:rPr>
              <a:t>   6 spécialités BPJEPS animation, 35 CS, 9 UCC;</a:t>
            </a:r>
          </a:p>
          <a:p>
            <a:pPr algn="just">
              <a:buFontTx/>
              <a:buChar char="-"/>
            </a:pPr>
            <a:r>
              <a:rPr lang="fr-FR" sz="1800" dirty="0" smtClean="0">
                <a:solidFill>
                  <a:schemeClr val="tx1">
                    <a:lumMod val="75000"/>
                    <a:lumOff val="25000"/>
                  </a:schemeClr>
                </a:solidFill>
                <a:latin typeface="Cambria" pitchFamily="18" charset="0"/>
              </a:rPr>
              <a:t> 83 spécialités </a:t>
            </a:r>
            <a:r>
              <a:rPr lang="fr-FR" sz="1800" smtClean="0">
                <a:solidFill>
                  <a:schemeClr val="tx1">
                    <a:lumMod val="75000"/>
                    <a:lumOff val="25000"/>
                  </a:schemeClr>
                </a:solidFill>
                <a:latin typeface="Cambria" pitchFamily="18" charset="0"/>
              </a:rPr>
              <a:t>ou mentions DEJEPS </a:t>
            </a:r>
            <a:r>
              <a:rPr lang="fr-FR" sz="1800" dirty="0" smtClean="0">
                <a:solidFill>
                  <a:schemeClr val="tx1">
                    <a:lumMod val="75000"/>
                    <a:lumOff val="25000"/>
                  </a:schemeClr>
                </a:solidFill>
                <a:latin typeface="Cambria" pitchFamily="18" charset="0"/>
              </a:rPr>
              <a:t>et 2 DE sports de montagne;</a:t>
            </a:r>
          </a:p>
          <a:p>
            <a:pPr algn="just"/>
            <a:r>
              <a:rPr lang="fr-FR" sz="1800" dirty="0" smtClean="0">
                <a:solidFill>
                  <a:schemeClr val="tx1">
                    <a:lumMod val="75000"/>
                    <a:lumOff val="25000"/>
                  </a:schemeClr>
                </a:solidFill>
                <a:latin typeface="Cambria" pitchFamily="18" charset="0"/>
              </a:rPr>
              <a:t>- 83 spécialités ou mentions DESJEPS.</a:t>
            </a:r>
          </a:p>
          <a:p>
            <a:pPr algn="just"/>
            <a:endParaRPr lang="fr-FR" sz="1800" dirty="0" smtClean="0">
              <a:solidFill>
                <a:schemeClr val="tx1">
                  <a:lumMod val="75000"/>
                  <a:lumOff val="25000"/>
                </a:schemeClr>
              </a:solidFill>
              <a:latin typeface="Cambria" pitchFamily="18" charset="0"/>
            </a:endParaRPr>
          </a:p>
          <a:p>
            <a:pPr algn="just"/>
            <a:r>
              <a:rPr lang="fr-FR" sz="1800" b="1" dirty="0" smtClean="0">
                <a:solidFill>
                  <a:schemeClr val="tx1">
                    <a:lumMod val="75000"/>
                    <a:lumOff val="25000"/>
                  </a:schemeClr>
                </a:solidFill>
                <a:latin typeface="Cambria" pitchFamily="18" charset="0"/>
              </a:rPr>
              <a:t>A la même date, on compte :</a:t>
            </a:r>
          </a:p>
          <a:p>
            <a:pPr algn="just"/>
            <a:r>
              <a:rPr lang="fr-FR" sz="1800" dirty="0" smtClean="0">
                <a:solidFill>
                  <a:schemeClr val="tx1">
                    <a:lumMod val="75000"/>
                    <a:lumOff val="25000"/>
                  </a:schemeClr>
                </a:solidFill>
                <a:latin typeface="Cambria" pitchFamily="18" charset="0"/>
              </a:rPr>
              <a:t>- 26 CQP (dont 4 en cours d’inscription à l’annexe II-1 du code du sport)</a:t>
            </a:r>
          </a:p>
          <a:p>
            <a:pPr algn="just"/>
            <a:r>
              <a:rPr lang="fr-FR" sz="1800" dirty="0" smtClean="0">
                <a:solidFill>
                  <a:schemeClr val="tx1">
                    <a:lumMod val="75000"/>
                    <a:lumOff val="25000"/>
                  </a:schemeClr>
                </a:solidFill>
                <a:latin typeface="Cambria" pitchFamily="18" charset="0"/>
              </a:rPr>
              <a:t>- et  7 TFP (dans deux discipline sportives).</a:t>
            </a:r>
          </a:p>
          <a:p>
            <a:pPr algn="just"/>
            <a:endParaRPr lang="fr-FR" sz="1800" dirty="0" smtClean="0">
              <a:solidFill>
                <a:schemeClr val="tx1">
                  <a:lumMod val="75000"/>
                  <a:lumOff val="25000"/>
                </a:schemeClr>
              </a:solidFill>
              <a:latin typeface="Cambria" pitchFamily="18" charset="0"/>
            </a:endParaRPr>
          </a:p>
          <a:p>
            <a:pPr algn="just"/>
            <a:r>
              <a:rPr lang="fr-FR" sz="1800" dirty="0" smtClean="0">
                <a:solidFill>
                  <a:schemeClr val="tx1">
                    <a:lumMod val="75000"/>
                    <a:lumOff val="25000"/>
                  </a:schemeClr>
                </a:solidFill>
                <a:latin typeface="Cambria" pitchFamily="18" charset="0"/>
              </a:rPr>
              <a:t>La conséquence : une inflation réglementaire, mal maitrisée, devenue illisible pour l’usager et parfois même pour les agents du ministère. </a:t>
            </a:r>
          </a:p>
        </p:txBody>
      </p:sp>
      <p:sp>
        <p:nvSpPr>
          <p:cNvPr id="5" name="Espace réservé du pied de page 4"/>
          <p:cNvSpPr>
            <a:spLocks noGrp="1"/>
          </p:cNvSpPr>
          <p:nvPr>
            <p:ph type="ftr" sz="quarter" idx="11"/>
          </p:nvPr>
        </p:nvSpPr>
        <p:spPr/>
        <p:txBody>
          <a:bodyPr/>
          <a:lstStyle/>
          <a:p>
            <a:pPr algn="ctr"/>
            <a:r>
              <a:rPr lang="fr-FR" sz="1600" b="1" dirty="0" smtClean="0"/>
              <a:t>IGJS</a:t>
            </a:r>
            <a:endParaRPr lang="fr-FR" sz="1600" b="1" dirty="0"/>
          </a:p>
        </p:txBody>
      </p:sp>
      <p:sp>
        <p:nvSpPr>
          <p:cNvPr id="4" name="Espace réservé du numéro de diapositive 3"/>
          <p:cNvSpPr>
            <a:spLocks noGrp="1"/>
          </p:cNvSpPr>
          <p:nvPr>
            <p:ph type="sldNum" sz="quarter" idx="12"/>
          </p:nvPr>
        </p:nvSpPr>
        <p:spPr>
          <a:xfrm>
            <a:off x="7596336" y="6309320"/>
            <a:ext cx="1219200" cy="365760"/>
          </a:xfrm>
        </p:spPr>
        <p:txBody>
          <a:bodyPr/>
          <a:lstStyle/>
          <a:p>
            <a:pPr algn="ctr"/>
            <a:fld id="{8E9BCB87-4069-4085-A99F-FC107CA1826F}" type="slidenum">
              <a:rPr lang="fr-FR" smtClean="0"/>
              <a:pPr algn="ct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TotalTime>
  <Words>1911</Words>
  <Application>Microsoft Office PowerPoint</Application>
  <PresentationFormat>Affichage à l'écran (4:3)</PresentationFormat>
  <Paragraphs>247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Mission relative à l’évaluation  de la politique ministérielle  de formation et de certification   aux métiers du sport et de l’animation</vt:lpstr>
      <vt:lpstr> Une mission qui s’inscrit dans le cadre de l’évaluation des politiques publiques </vt:lpstr>
      <vt:lpstr>Un diagnostic prenant en compte le contexte et les acteurs impliqués</vt:lpstr>
      <vt:lpstr> Deux constats généraux </vt:lpstr>
      <vt:lpstr> L’architecture des diplômes s’inscrit dans le droit commun de la formation professionnelle </vt:lpstr>
      <vt:lpstr>Des certifications reconnues par les employeurs</vt:lpstr>
      <vt:lpstr> Un marché de l’emploi protéiforme </vt:lpstr>
      <vt:lpstr> Une observation insuffisamment partagée et inégalement développée au plan territorial </vt:lpstr>
      <vt:lpstr> L’architecture des diplômes s‘est complexifiée et a conduit à une inflation réglementaire </vt:lpstr>
      <vt:lpstr> Dans le contexte de la RéATE, les services déconcentrés  ont conservé leurs interventions </vt:lpstr>
      <vt:lpstr>Répartition par activités DRJSCS+DJSCS+DDCS(PP)  2012</vt:lpstr>
      <vt:lpstr> Une activité inégalement répartie au plan territorial </vt:lpstr>
      <vt:lpstr> Les services déconcentrés sont confrontés  à une complexification grandissante </vt:lpstr>
      <vt:lpstr>  L’activité formation et certification des conseillers techniques et sportifs  </vt:lpstr>
      <vt:lpstr> Les établissements publics nationaux dans un contexte en évolution </vt:lpstr>
      <vt:lpstr> Une offre de formation propre au MSJEPVA diversifiée </vt:lpstr>
      <vt:lpstr> Niveaux de formations dispensées en EPN (2012)  en heures-stagiaire </vt:lpstr>
      <vt:lpstr> Une politique ministérielle de formation et de certification marquée par un déficit de concertation , une logique de concurrence et le contexte européen </vt:lpstr>
      <vt:lpstr> Une politique ministérielle de formation et de certification marquée par un déficit de concertation , une logique de concurrence et le contexte européen </vt:lpstr>
      <vt:lpstr> Les orientations qui se dégagent 1/2 </vt:lpstr>
      <vt:lpstr> Les orientations qui se dégagent  2/2  </vt:lpstr>
      <vt:lpstr> La mission IGJS vous remercie de votre attention  </vt:lpstr>
    </vt:vector>
  </TitlesOfParts>
  <Company>MSS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CROISET</dc:creator>
  <cp:lastModifiedBy>CROISET</cp:lastModifiedBy>
  <cp:revision>249</cp:revision>
  <dcterms:created xsi:type="dcterms:W3CDTF">2013-12-12T08:41:32Z</dcterms:created>
  <dcterms:modified xsi:type="dcterms:W3CDTF">2013-12-17T14:29:18Z</dcterms:modified>
</cp:coreProperties>
</file>